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2"/>
  </p:notesMasterIdLst>
  <p:sldIdLst>
    <p:sldId id="332" r:id="rId2"/>
    <p:sldId id="323" r:id="rId3"/>
    <p:sldId id="325" r:id="rId4"/>
    <p:sldId id="326" r:id="rId5"/>
    <p:sldId id="335" r:id="rId6"/>
    <p:sldId id="337" r:id="rId7"/>
    <p:sldId id="339" r:id="rId8"/>
    <p:sldId id="341" r:id="rId9"/>
    <p:sldId id="344" r:id="rId10"/>
    <p:sldId id="346" r:id="rId11"/>
    <p:sldId id="347" r:id="rId12"/>
    <p:sldId id="349" r:id="rId13"/>
    <p:sldId id="353" r:id="rId14"/>
    <p:sldId id="351" r:id="rId15"/>
    <p:sldId id="357" r:id="rId16"/>
    <p:sldId id="359" r:id="rId17"/>
    <p:sldId id="362" r:id="rId18"/>
    <p:sldId id="364" r:id="rId19"/>
    <p:sldId id="368" r:id="rId20"/>
    <p:sldId id="373" r:id="rId21"/>
    <p:sldId id="375" r:id="rId22"/>
    <p:sldId id="378" r:id="rId23"/>
    <p:sldId id="385" r:id="rId24"/>
    <p:sldId id="388" r:id="rId25"/>
    <p:sldId id="389" r:id="rId26"/>
    <p:sldId id="392" r:id="rId27"/>
    <p:sldId id="396" r:id="rId28"/>
    <p:sldId id="398" r:id="rId29"/>
    <p:sldId id="394" r:id="rId30"/>
    <p:sldId id="400" r:id="rId31"/>
    <p:sldId id="402" r:id="rId32"/>
    <p:sldId id="371" r:id="rId33"/>
    <p:sldId id="405" r:id="rId34"/>
    <p:sldId id="407" r:id="rId35"/>
    <p:sldId id="409" r:id="rId36"/>
    <p:sldId id="315" r:id="rId37"/>
    <p:sldId id="316" r:id="rId38"/>
    <p:sldId id="317" r:id="rId39"/>
    <p:sldId id="282" r:id="rId40"/>
    <p:sldId id="410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C0C0C0"/>
    <a:srgbClr val="33CCCC"/>
    <a:srgbClr val="CCCC00"/>
    <a:srgbClr val="FF9999"/>
    <a:srgbClr val="FF0066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35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EB76D8-1184-4E66-B848-91DF99FAE33C}" type="datetimeFigureOut">
              <a:rPr lang="en-US"/>
              <a:pPr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80EB94-D2AE-43D2-AE4A-90C8695D9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3136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0794002-B685-42F4-AF2D-647B376021C9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6B94055-9642-46CE-9B97-BF7E9A8C1A4C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267DE70-F9A9-426C-8053-C1D49C4D6295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9A5B97-6E7C-4BAB-B83E-6AC75BF6A37A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43C4FD9-407A-4B23-8350-9D20CCBF1B73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C2171D2-64C7-4795-9B63-6208BB498E8D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ADD358-F5C5-475C-83C8-954FA2D5D2F3}" type="slidenum">
              <a:rPr lang="en-US"/>
              <a:pPr eaLnBrk="1" hangingPunct="1"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FAC37F-6104-4DE6-9BE1-B066748D4A86}" type="datetimeFigureOut">
              <a:rPr lang="en-US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CB578-2819-46A2-A919-5B5E687F8E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94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E22B84A-FFE0-4E71-828B-85903F4A0D96}" type="datetimeFigureOut">
              <a:rPr lang="en-US"/>
              <a:pPr/>
              <a:t>1/20/2016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AD82D21-AFEC-45D4-8396-473D4F55AD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http://truongton.net/forum/vcheckvirus.php?url=http://truongton.net/forum/vcheckvirus.php?url=http://anhso.net" TargetMode="Externa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Ha%20cuc\Bai%20ca%20nguoi%20giao%20vien%20nhan%20dan2.MID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Ha%20cuc\BuiPhan.MID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0807180333627752848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8288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027" name="Picture 3" descr="28qs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3962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028" name="Picture 4" descr="[Image: d08-1.gif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029" name="Picture 5" descr="[Image: d08-1.gif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3619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030" name="Picture 6" descr="[Image: d08-1.gif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0" y="0"/>
            <a:ext cx="3619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031" name="Picture 7" descr="[Image: d08-1.gif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3619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032" name="Picture 8" descr="[Image: d08-1.gif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572250"/>
            <a:ext cx="3619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033" name="Picture 9" descr="[Image: d08-1.gif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0" y="6572250"/>
            <a:ext cx="3619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034" name="Picture 10" descr="1029388ba7b1c2uf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038" name="Picture 14" descr="869086r9bc6o9tc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040" name="Picture 16" descr="101%7E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2362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041" name="Picture 17" descr="947631s72vei3pzh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752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9043" name="Rectangle 19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990033"/>
                </a:solidFill>
                <a:latin typeface=".VnTimeH" pitchFamily="34" charset="0"/>
              </a:rPr>
              <a:t>NhiÖt liÖt Chµo mõng</a:t>
            </a:r>
          </a:p>
          <a:p>
            <a:pPr algn="ctr"/>
            <a:r>
              <a:rPr lang="en-US" sz="3600">
                <a:solidFill>
                  <a:srgbClr val="990033"/>
                </a:solidFill>
                <a:latin typeface=".VnTimeH" pitchFamily="34" charset="0"/>
              </a:rPr>
              <a:t>c¸c thÇy c« gi¸o vÒ dù giê</a:t>
            </a:r>
          </a:p>
        </p:txBody>
      </p:sp>
      <p:sp>
        <p:nvSpPr>
          <p:cNvPr id="129044" name="Rectangle 20"/>
          <p:cNvSpPr>
            <a:spLocks noChangeArrowheads="1"/>
          </p:cNvSpPr>
          <p:nvPr/>
        </p:nvSpPr>
        <p:spPr bwMode="auto">
          <a:xfrm>
            <a:off x="0" y="1219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CC0099"/>
                </a:solidFill>
                <a:latin typeface=".VnCommercial ScriptH" pitchFamily="34" charset="0"/>
              </a:rPr>
              <a:t>M«n c«ng nghÖ</a:t>
            </a:r>
          </a:p>
        </p:txBody>
      </p:sp>
      <p:sp>
        <p:nvSpPr>
          <p:cNvPr id="129045" name="Rectangle 21"/>
          <p:cNvSpPr>
            <a:spLocks noChangeArrowheads="1"/>
          </p:cNvSpPr>
          <p:nvPr/>
        </p:nvSpPr>
        <p:spPr bwMode="auto">
          <a:xfrm>
            <a:off x="2743200" y="3429000"/>
            <a:ext cx="388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.Vn3DH" pitchFamily="34" charset="0"/>
              </a:rPr>
              <a:t>Líp</a:t>
            </a:r>
            <a:r>
              <a:rPr lang="en-US" sz="2800" dirty="0">
                <a:solidFill>
                  <a:srgbClr val="FF0000"/>
                </a:solidFill>
                <a:latin typeface=".Vn3DH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.Vn3DH" pitchFamily="34" charset="0"/>
              </a:rPr>
              <a:t>8</a:t>
            </a:r>
            <a:r>
              <a:rPr lang="en-US" sz="1600" dirty="0" smtClean="0">
                <a:solidFill>
                  <a:srgbClr val="FF0000"/>
                </a:solidFill>
                <a:latin typeface=".Vn3DH" pitchFamily="34" charset="0"/>
              </a:rPr>
              <a:t> </a:t>
            </a:r>
            <a:endParaRPr lang="en-US" sz="1600" dirty="0">
              <a:solidFill>
                <a:srgbClr val="FF0000"/>
              </a:solidFill>
              <a:latin typeface=".Vn3DH" pitchFamily="34" charset="0"/>
            </a:endParaRPr>
          </a:p>
        </p:txBody>
      </p:sp>
      <p:pic>
        <p:nvPicPr>
          <p:cNvPr id="129046" name="Bai ca nguoi giao vien nhan dan2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25" fill="hold"/>
                                        <p:tgtEl>
                                          <p:spTgt spid="1290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4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31"/>
          <p:cNvSpPr txBox="1">
            <a:spLocks noChangeArrowheads="1"/>
          </p:cNvSpPr>
          <p:nvPr/>
        </p:nvSpPr>
        <p:spPr bwMode="auto">
          <a:xfrm>
            <a:off x="228600" y="533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  <a:latin typeface=".VnTimeH" pitchFamily="34" charset="0"/>
              </a:rPr>
              <a:t>I. Mèi ghÐp cè ®Þnh</a:t>
            </a:r>
          </a:p>
        </p:txBody>
      </p:sp>
      <p:sp>
        <p:nvSpPr>
          <p:cNvPr id="9" name="Up Arrow 8">
            <a:hlinkClick r:id="rId3" action="ppaction://hlinksldjump"/>
          </p:cNvPr>
          <p:cNvSpPr/>
          <p:nvPr/>
        </p:nvSpPr>
        <p:spPr bwMode="auto">
          <a:xfrm>
            <a:off x="3238500" y="1828800"/>
            <a:ext cx="410029" cy="381000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/>
          </a:p>
        </p:txBody>
      </p:sp>
      <p:pic>
        <p:nvPicPr>
          <p:cNvPr id="150534" name="Picture 2" descr="cn8tr086h02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07498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5" name="Picture 3" descr="cn8tr086h01"/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402013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4419600"/>
            <a:ext cx="4495800" cy="762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>
                <a:solidFill>
                  <a:schemeClr val="hlink"/>
                </a:solidFill>
                <a:latin typeface="Times New Roman" pitchFamily="18" charset="0"/>
              </a:rPr>
              <a:t>Hình 25.1:</a:t>
            </a:r>
            <a:r>
              <a:rPr lang="en-US" sz="2200">
                <a:solidFill>
                  <a:srgbClr val="BF7300"/>
                </a:solidFill>
                <a:latin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</a:rPr>
              <a:t>Các mối ghép</a:t>
            </a:r>
          </a:p>
          <a:p>
            <a:pPr algn="ctr" eaLnBrk="1" hangingPunct="1"/>
            <a:r>
              <a:rPr lang="en-US" sz="2200">
                <a:latin typeface="Times New Roman" pitchFamily="18" charset="0"/>
              </a:rPr>
              <a:t>a) Mối ghép hàn ; b) Mối ghép ren</a:t>
            </a:r>
          </a:p>
        </p:txBody>
      </p:sp>
      <p:sp>
        <p:nvSpPr>
          <p:cNvPr id="150537" name="TextBox 5"/>
          <p:cNvSpPr txBox="1">
            <a:spLocks noChangeArrowheads="1"/>
          </p:cNvSpPr>
          <p:nvPr/>
        </p:nvSpPr>
        <p:spPr bwMode="auto">
          <a:xfrm>
            <a:off x="1447800" y="3810000"/>
            <a:ext cx="671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(a)</a:t>
            </a:r>
          </a:p>
        </p:txBody>
      </p:sp>
      <p:sp>
        <p:nvSpPr>
          <p:cNvPr id="150538" name="TextBox 6"/>
          <p:cNvSpPr txBox="1">
            <a:spLocks noChangeArrowheads="1"/>
          </p:cNvSpPr>
          <p:nvPr/>
        </p:nvSpPr>
        <p:spPr bwMode="auto">
          <a:xfrm>
            <a:off x="5791200" y="3886200"/>
            <a:ext cx="1539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(b)</a:t>
            </a:r>
          </a:p>
        </p:txBody>
      </p:sp>
      <p:grpSp>
        <p:nvGrpSpPr>
          <p:cNvPr id="150539" name="Group 15"/>
          <p:cNvGrpSpPr>
            <a:grpSpLocks/>
          </p:cNvGrpSpPr>
          <p:nvPr/>
        </p:nvGrpSpPr>
        <p:grpSpPr bwMode="auto">
          <a:xfrm>
            <a:off x="5257800" y="838200"/>
            <a:ext cx="1181100" cy="1136650"/>
            <a:chOff x="4288971" y="1501363"/>
            <a:chExt cx="1600200" cy="1447800"/>
          </a:xfrm>
        </p:grpSpPr>
        <p:sp>
          <p:nvSpPr>
            <p:cNvPr id="150540" name="TextBox 7"/>
            <p:cNvSpPr txBox="1">
              <a:spLocks noChangeArrowheads="1"/>
            </p:cNvSpPr>
            <p:nvPr/>
          </p:nvSpPr>
          <p:spPr bwMode="auto">
            <a:xfrm>
              <a:off x="4288971" y="1501363"/>
              <a:ext cx="1294785" cy="505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A327E"/>
                  </a:solidFill>
                </a:rPr>
                <a:t>Đai ốc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5203064" y="1962394"/>
              <a:ext cx="686107" cy="986769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0542" name="Group 16"/>
          <p:cNvGrpSpPr>
            <a:grpSpLocks/>
          </p:cNvGrpSpPr>
          <p:nvPr/>
        </p:nvGrpSpPr>
        <p:grpSpPr bwMode="auto">
          <a:xfrm>
            <a:off x="2209800" y="1219200"/>
            <a:ext cx="1812925" cy="1430338"/>
            <a:chOff x="6766236" y="1761225"/>
            <a:chExt cx="2014398" cy="1578485"/>
          </a:xfrm>
        </p:grpSpPr>
        <p:sp>
          <p:nvSpPr>
            <p:cNvPr id="150543" name="TextBox 10"/>
            <p:cNvSpPr txBox="1">
              <a:spLocks noChangeArrowheads="1"/>
            </p:cNvSpPr>
            <p:nvPr/>
          </p:nvSpPr>
          <p:spPr bwMode="auto">
            <a:xfrm>
              <a:off x="7009657" y="1761225"/>
              <a:ext cx="1770977" cy="5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F0066"/>
                  </a:solidFill>
                </a:rPr>
                <a:t>Mối hàn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H="1">
              <a:off x="6766236" y="2223733"/>
              <a:ext cx="1128910" cy="1115977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0545" name="Group 17"/>
          <p:cNvGrpSpPr>
            <a:grpSpLocks/>
          </p:cNvGrpSpPr>
          <p:nvPr/>
        </p:nvGrpSpPr>
        <p:grpSpPr bwMode="auto">
          <a:xfrm>
            <a:off x="6934200" y="762000"/>
            <a:ext cx="1485900" cy="1241425"/>
            <a:chOff x="6766236" y="1761225"/>
            <a:chExt cx="2014398" cy="1578485"/>
          </a:xfrm>
        </p:grpSpPr>
        <p:sp>
          <p:nvSpPr>
            <p:cNvPr id="150546" name="TextBox 18"/>
            <p:cNvSpPr txBox="1">
              <a:spLocks noChangeArrowheads="1"/>
            </p:cNvSpPr>
            <p:nvPr/>
          </p:nvSpPr>
          <p:spPr bwMode="auto">
            <a:xfrm>
              <a:off x="7011579" y="1761225"/>
              <a:ext cx="1769055" cy="89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A327E"/>
                  </a:solidFill>
                </a:rPr>
                <a:t>Vòng </a:t>
              </a:r>
              <a:r>
                <a:rPr lang="vi-VN" sz="2000">
                  <a:solidFill>
                    <a:srgbClr val="FA327E"/>
                  </a:solidFill>
                </a:rPr>
                <a:t>đệm</a:t>
              </a:r>
              <a:endParaRPr lang="en-US" sz="2000">
                <a:solidFill>
                  <a:srgbClr val="FA327E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>
              <a:off x="6766236" y="2223467"/>
              <a:ext cx="1127719" cy="1116243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0548" name="Group 24"/>
          <p:cNvGrpSpPr>
            <a:grpSpLocks/>
          </p:cNvGrpSpPr>
          <p:nvPr/>
        </p:nvGrpSpPr>
        <p:grpSpPr bwMode="auto">
          <a:xfrm>
            <a:off x="7848600" y="2895600"/>
            <a:ext cx="1068388" cy="1620838"/>
            <a:chOff x="7483276" y="4922687"/>
            <a:chExt cx="1449758" cy="2064483"/>
          </a:xfrm>
        </p:grpSpPr>
        <p:sp>
          <p:nvSpPr>
            <p:cNvPr id="150549" name="TextBox 20"/>
            <p:cNvSpPr txBox="1">
              <a:spLocks noChangeArrowheads="1"/>
            </p:cNvSpPr>
            <p:nvPr/>
          </p:nvSpPr>
          <p:spPr bwMode="auto">
            <a:xfrm>
              <a:off x="7483276" y="5939763"/>
              <a:ext cx="1449758" cy="104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A327E"/>
                  </a:solidFill>
                </a:rPr>
                <a:t>Chi tiết 2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7483276" y="4922687"/>
              <a:ext cx="762577" cy="1097957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0551" name="Group 30"/>
          <p:cNvGrpSpPr>
            <a:grpSpLocks/>
          </p:cNvGrpSpPr>
          <p:nvPr/>
        </p:nvGrpSpPr>
        <p:grpSpPr bwMode="auto">
          <a:xfrm>
            <a:off x="7772400" y="1447800"/>
            <a:ext cx="1371600" cy="590550"/>
            <a:chOff x="7649028" y="2800447"/>
            <a:chExt cx="1497111" cy="1163056"/>
          </a:xfrm>
        </p:grpSpPr>
        <p:sp>
          <p:nvSpPr>
            <p:cNvPr id="150552" name="TextBox 26"/>
            <p:cNvSpPr txBox="1">
              <a:spLocks noChangeArrowheads="1"/>
            </p:cNvSpPr>
            <p:nvPr/>
          </p:nvSpPr>
          <p:spPr bwMode="auto">
            <a:xfrm>
              <a:off x="7695813" y="2800447"/>
              <a:ext cx="1450326" cy="78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A327E"/>
                  </a:solidFill>
                </a:rPr>
                <a:t>Chi tiết 1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flipV="1">
              <a:off x="7649028" y="3219397"/>
              <a:ext cx="802272" cy="744106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0554" name="Group 36"/>
          <p:cNvGrpSpPr>
            <a:grpSpLocks/>
          </p:cNvGrpSpPr>
          <p:nvPr/>
        </p:nvGrpSpPr>
        <p:grpSpPr bwMode="auto">
          <a:xfrm>
            <a:off x="4648200" y="3505200"/>
            <a:ext cx="1698625" cy="954088"/>
            <a:chOff x="3641271" y="5334000"/>
            <a:chExt cx="2302329" cy="1211773"/>
          </a:xfrm>
        </p:grpSpPr>
        <p:sp>
          <p:nvSpPr>
            <p:cNvPr id="150555" name="TextBox 31"/>
            <p:cNvSpPr txBox="1">
              <a:spLocks noChangeArrowheads="1"/>
            </p:cNvSpPr>
            <p:nvPr/>
          </p:nvSpPr>
          <p:spPr bwMode="auto">
            <a:xfrm>
              <a:off x="3641271" y="5501350"/>
              <a:ext cx="1295329" cy="104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A327E"/>
                  </a:solidFill>
                </a:rPr>
                <a:t>Bu lông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>
              <a:off x="4801043" y="5334000"/>
              <a:ext cx="1142557" cy="457692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0557" name="Group 37"/>
          <p:cNvGrpSpPr>
            <a:grpSpLocks/>
          </p:cNvGrpSpPr>
          <p:nvPr/>
        </p:nvGrpSpPr>
        <p:grpSpPr bwMode="auto">
          <a:xfrm>
            <a:off x="1828800" y="838200"/>
            <a:ext cx="1449388" cy="1162050"/>
            <a:chOff x="7696381" y="2800447"/>
            <a:chExt cx="1449758" cy="1163056"/>
          </a:xfrm>
        </p:grpSpPr>
        <p:sp>
          <p:nvSpPr>
            <p:cNvPr id="150558" name="TextBox 38"/>
            <p:cNvSpPr txBox="1">
              <a:spLocks noChangeArrowheads="1"/>
            </p:cNvSpPr>
            <p:nvPr/>
          </p:nvSpPr>
          <p:spPr bwMode="auto">
            <a:xfrm>
              <a:off x="7696381" y="2800447"/>
              <a:ext cx="1449758" cy="45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A327E"/>
                  </a:solidFill>
                </a:rPr>
                <a:t>Chi tiết 1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V="1">
              <a:off x="8048896" y="3218321"/>
              <a:ext cx="401741" cy="745182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0560" name="Group 49"/>
          <p:cNvGrpSpPr>
            <a:grpSpLocks/>
          </p:cNvGrpSpPr>
          <p:nvPr/>
        </p:nvGrpSpPr>
        <p:grpSpPr bwMode="auto">
          <a:xfrm>
            <a:off x="3124200" y="1752600"/>
            <a:ext cx="1627188" cy="1108075"/>
            <a:chOff x="3173531" y="2384508"/>
            <a:chExt cx="1627069" cy="1107603"/>
          </a:xfrm>
        </p:grpSpPr>
        <p:cxnSp>
          <p:nvCxnSpPr>
            <p:cNvPr id="44" name="Straight Connector 43"/>
            <p:cNvCxnSpPr/>
            <p:nvPr/>
          </p:nvCxnSpPr>
          <p:spPr bwMode="auto">
            <a:xfrm flipV="1">
              <a:off x="3173531" y="2800256"/>
              <a:ext cx="712736" cy="691855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0562" name="TextBox 46"/>
            <p:cNvSpPr txBox="1">
              <a:spLocks noChangeArrowheads="1"/>
            </p:cNvSpPr>
            <p:nvPr/>
          </p:nvSpPr>
          <p:spPr bwMode="auto">
            <a:xfrm>
              <a:off x="3351318" y="2384508"/>
              <a:ext cx="1449282" cy="457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F0066"/>
                  </a:solidFill>
                </a:rPr>
                <a:t>Chi tiết 2</a:t>
              </a:r>
            </a:p>
          </p:txBody>
        </p:sp>
      </p:grpSp>
      <p:sp>
        <p:nvSpPr>
          <p:cNvPr id="150563" name="Text Box 35"/>
          <p:cNvSpPr txBox="1">
            <a:spLocks noChangeArrowheads="1"/>
          </p:cNvSpPr>
          <p:nvPr/>
        </p:nvSpPr>
        <p:spPr bwMode="auto">
          <a:xfrm>
            <a:off x="304800" y="152400"/>
            <a:ext cx="822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.VnTimeH" pitchFamily="34" charset="0"/>
              </a:rPr>
              <a:t>TiÕt 23  Mèi ghÐp cè ®Þnh – Mèi ghÐp kh«ng th¸o ®­îc</a:t>
            </a:r>
          </a:p>
        </p:txBody>
      </p:sp>
      <p:sp>
        <p:nvSpPr>
          <p:cNvPr id="150564" name="AutoShape 36"/>
          <p:cNvSpPr>
            <a:spLocks noChangeArrowheads="1"/>
          </p:cNvSpPr>
          <p:nvPr/>
        </p:nvSpPr>
        <p:spPr bwMode="auto">
          <a:xfrm>
            <a:off x="228600" y="4419600"/>
            <a:ext cx="4191000" cy="19812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>
                <a:solidFill>
                  <a:schemeClr val="hlink"/>
                </a:solidFill>
              </a:rPr>
              <a:t>Mối ghép cố định là mối ghép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>
                <a:solidFill>
                  <a:schemeClr val="hlink"/>
                </a:solidFill>
              </a:rPr>
              <a:t> mà ghép </a:t>
            </a:r>
            <a:r>
              <a:rPr lang="en-US" u="sng">
                <a:solidFill>
                  <a:srgbClr val="FF0066"/>
                </a:solidFill>
              </a:rPr>
              <a:t>không có</a:t>
            </a:r>
            <a:r>
              <a:rPr lang="en-US">
                <a:solidFill>
                  <a:schemeClr val="hlink"/>
                </a:solidFill>
              </a:rPr>
              <a:t> chuyển động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>
                <a:solidFill>
                  <a:schemeClr val="hlink"/>
                </a:solidFill>
              </a:rPr>
              <a:t> tương đối với nhau.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AutoShape 4"/>
          <p:cNvSpPr>
            <a:spLocks noChangeArrowheads="1"/>
          </p:cNvSpPr>
          <p:nvPr/>
        </p:nvSpPr>
        <p:spPr bwMode="auto">
          <a:xfrm>
            <a:off x="0" y="0"/>
            <a:ext cx="4191000" cy="22098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2209800" y="1219200"/>
            <a:ext cx="2413000" cy="1281113"/>
            <a:chOff x="1997" y="1314"/>
            <a:chExt cx="1889" cy="1009"/>
          </a:xfrm>
        </p:grpSpPr>
        <p:grpSp>
          <p:nvGrpSpPr>
            <p:cNvPr id="152587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1" name="Oval 12"/>
              <p:cNvSpPr>
                <a:spLocks noChangeArrowheads="1"/>
              </p:cNvSpPr>
              <p:nvPr/>
            </p:nvSpPr>
            <p:spPr bwMode="gray">
              <a:xfrm>
                <a:off x="1995" y="1058"/>
                <a:ext cx="1904" cy="906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2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4" cy="90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Times New Roman" pitchFamily="18" charset="0"/>
                </a:endParaRPr>
              </a:p>
            </p:txBody>
          </p:sp>
        </p:grpSp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0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>
                <a:latin typeface="Times New Roman" pitchFamily="18" charset="0"/>
              </a:endParaRPr>
            </a:p>
          </p:txBody>
        </p:sp>
      </p:grpSp>
      <p:sp>
        <p:nvSpPr>
          <p:cNvPr id="152594" name="Rectangle 18"/>
          <p:cNvSpPr>
            <a:spLocks noChangeArrowheads="1"/>
          </p:cNvSpPr>
          <p:nvPr/>
        </p:nvSpPr>
        <p:spPr bwMode="auto">
          <a:xfrm>
            <a:off x="2602418" y="1419735"/>
            <a:ext cx="160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66"/>
                </a:solidFill>
                <a:latin typeface=".VnTime" pitchFamily="34" charset="0"/>
              </a:rPr>
              <a:t>Mèi</a:t>
            </a:r>
            <a:r>
              <a:rPr lang="en-US" sz="2400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.VnTime" pitchFamily="34" charset="0"/>
              </a:rPr>
              <a:t>ghÐp</a:t>
            </a:r>
            <a:endParaRPr lang="en-US" sz="2400" dirty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gray">
          <a:xfrm>
            <a:off x="1752600" y="2286000"/>
            <a:ext cx="903288" cy="99377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9"/>
          <p:cNvSpPr>
            <a:spLocks/>
          </p:cNvSpPr>
          <p:nvPr/>
        </p:nvSpPr>
        <p:spPr bwMode="gray">
          <a:xfrm flipH="1">
            <a:off x="4267200" y="2209800"/>
            <a:ext cx="903288" cy="99377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599" name="AutoShape 23"/>
          <p:cNvSpPr>
            <a:spLocks noChangeArrowheads="1"/>
          </p:cNvSpPr>
          <p:nvPr/>
        </p:nvSpPr>
        <p:spPr bwMode="auto">
          <a:xfrm>
            <a:off x="1219200" y="3429000"/>
            <a:ext cx="2362200" cy="3200400"/>
          </a:xfrm>
          <a:prstGeom prst="flowChartTerminator">
            <a:avLst/>
          </a:prstGeom>
          <a:solidFill>
            <a:srgbClr val="CCFFC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rgbClr val="FF0066"/>
                </a:solidFill>
              </a:rPr>
              <a:t>Mối ghép tháo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rgbClr val="FF0066"/>
                </a:solidFill>
              </a:rPr>
              <a:t> được</a:t>
            </a:r>
            <a:r>
              <a:rPr lang="pt-BR" dirty="0"/>
              <a:t>:</a:t>
            </a:r>
            <a:r>
              <a:rPr lang="pt-BR" dirty="0">
                <a:solidFill>
                  <a:srgbClr val="744500"/>
                </a:solidFill>
              </a:rPr>
              <a:t> </a:t>
            </a:r>
            <a:r>
              <a:rPr lang="pt-BR" dirty="0"/>
              <a:t>như ren,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 chốt ...Có thể tháo 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rời các chi tiết ở 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Dạng nguyên vẹn 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như trước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 khi ghép.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52601" name="AutoShape 25"/>
          <p:cNvSpPr>
            <a:spLocks noChangeArrowheads="1"/>
          </p:cNvSpPr>
          <p:nvPr/>
        </p:nvSpPr>
        <p:spPr bwMode="auto">
          <a:xfrm>
            <a:off x="3733800" y="3429000"/>
            <a:ext cx="2438400" cy="3048000"/>
          </a:xfrm>
          <a:prstGeom prst="flowChartTerminator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>
                <a:solidFill>
                  <a:srgbClr val="FA327E"/>
                </a:solidFill>
              </a:rPr>
              <a:t>Mối ghép không </a:t>
            </a:r>
          </a:p>
          <a:p>
            <a:pPr algn="ctr"/>
            <a:r>
              <a:rPr lang="pt-BR">
                <a:solidFill>
                  <a:srgbClr val="FA327E"/>
                </a:solidFill>
              </a:rPr>
              <a:t>tháo được</a:t>
            </a:r>
            <a:r>
              <a:rPr lang="pt-BR"/>
              <a:t>:</a:t>
            </a:r>
          </a:p>
          <a:p>
            <a:pPr algn="ctr"/>
            <a:r>
              <a:rPr lang="pt-BR">
                <a:solidFill>
                  <a:srgbClr val="744500"/>
                </a:solidFill>
              </a:rPr>
              <a:t> </a:t>
            </a:r>
            <a:r>
              <a:rPr lang="pt-BR"/>
              <a:t>như hàn, đinh tán...</a:t>
            </a:r>
          </a:p>
          <a:p>
            <a:pPr algn="ctr"/>
            <a:r>
              <a:rPr lang="pt-BR"/>
              <a:t> nếu muốn tháo </a:t>
            </a:r>
          </a:p>
          <a:p>
            <a:pPr algn="ctr"/>
            <a:r>
              <a:rPr lang="pt-BR"/>
              <a:t>rời chi tiết bắt </a:t>
            </a:r>
          </a:p>
          <a:p>
            <a:pPr algn="ctr"/>
            <a:r>
              <a:rPr lang="pt-BR"/>
              <a:t>buộc phải phá </a:t>
            </a:r>
          </a:p>
          <a:p>
            <a:pPr algn="ctr"/>
            <a:r>
              <a:rPr lang="pt-BR"/>
              <a:t>hỏng một phần</a:t>
            </a:r>
          </a:p>
          <a:p>
            <a:pPr algn="ctr"/>
            <a:r>
              <a:rPr lang="pt-BR"/>
              <a:t> của mối ghép.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52602" name="AutoShape 26"/>
          <p:cNvSpPr>
            <a:spLocks noChangeArrowheads="1"/>
          </p:cNvSpPr>
          <p:nvPr/>
        </p:nvSpPr>
        <p:spPr bwMode="auto">
          <a:xfrm>
            <a:off x="4800600" y="0"/>
            <a:ext cx="3657600" cy="1143000"/>
          </a:xfrm>
          <a:prstGeom prst="cloudCallout">
            <a:avLst>
              <a:gd name="adj1" fmla="val -51736"/>
              <a:gd name="adj2" fmla="val 75972"/>
            </a:avLst>
          </a:prstGeom>
          <a:solidFill>
            <a:srgbClr val="FFCC99"/>
          </a:solidFill>
          <a:ln w="9525">
            <a:solidFill>
              <a:srgbClr val="FF99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>
                <a:solidFill>
                  <a:schemeClr val="hlink"/>
                </a:solidFill>
                <a:latin typeface=".VnTime" pitchFamily="34" charset="0"/>
              </a:rPr>
              <a:t>Mèi ghÐp cè ®Þnh ®­îc chia thµnh mÊy läai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4" grpId="0"/>
      <p:bldP spid="152599" grpId="0" animBg="1"/>
      <p:bldP spid="152601" grpId="0" animBg="1"/>
      <p:bldP spid="1526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AutoShape 2"/>
          <p:cNvSpPr>
            <a:spLocks noChangeArrowheads="1"/>
          </p:cNvSpPr>
          <p:nvPr/>
        </p:nvSpPr>
        <p:spPr bwMode="auto">
          <a:xfrm>
            <a:off x="0" y="0"/>
            <a:ext cx="4191000" cy="39624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157716" name="Rectangle 20"/>
          <p:cNvSpPr>
            <a:spLocks noChangeArrowheads="1"/>
          </p:cNvSpPr>
          <p:nvPr/>
        </p:nvSpPr>
        <p:spPr bwMode="auto">
          <a:xfrm>
            <a:off x="0" y="17526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>
                <a:solidFill>
                  <a:schemeClr val="bg2"/>
                </a:solidFill>
              </a:rPr>
              <a:t>- Mối ghép tháo được</a:t>
            </a:r>
          </a:p>
          <a:p>
            <a:r>
              <a:rPr lang="pt-BR">
                <a:solidFill>
                  <a:schemeClr val="bg2"/>
                </a:solidFill>
              </a:rPr>
              <a:t>- Mối ghép không tháo được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57717" name="Text Box 21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7718" name="Rectangle 22"/>
          <p:cNvSpPr>
            <a:spLocks noChangeArrowheads="1"/>
          </p:cNvSpPr>
          <p:nvPr/>
        </p:nvSpPr>
        <p:spPr bwMode="auto">
          <a:xfrm>
            <a:off x="0" y="2438400"/>
            <a:ext cx="411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0" y="2895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157720" name="Rectangle 24"/>
          <p:cNvSpPr>
            <a:spLocks noChangeArrowheads="1"/>
          </p:cNvSpPr>
          <p:nvPr/>
        </p:nvSpPr>
        <p:spPr bwMode="auto">
          <a:xfrm>
            <a:off x="0" y="32766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pic>
        <p:nvPicPr>
          <p:cNvPr id="10245" name="Picture 4" descr="cn8tr087h0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8006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22" name="Line 26"/>
          <p:cNvSpPr>
            <a:spLocks noChangeShapeType="1"/>
          </p:cNvSpPr>
          <p:nvPr/>
        </p:nvSpPr>
        <p:spPr bwMode="auto">
          <a:xfrm flipH="1">
            <a:off x="7620000" y="457200"/>
            <a:ext cx="4572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239000" y="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FF0066"/>
                </a:solidFill>
                <a:latin typeface="Times New Roman" pitchFamily="18" charset="0"/>
              </a:rPr>
              <a:t>Chi tiết 1</a:t>
            </a:r>
          </a:p>
        </p:txBody>
      </p:sp>
      <p:grpSp>
        <p:nvGrpSpPr>
          <p:cNvPr id="10251" name="Group 15"/>
          <p:cNvGrpSpPr>
            <a:grpSpLocks/>
          </p:cNvGrpSpPr>
          <p:nvPr/>
        </p:nvGrpSpPr>
        <p:grpSpPr bwMode="auto">
          <a:xfrm>
            <a:off x="7505700" y="2895600"/>
            <a:ext cx="1638300" cy="925513"/>
            <a:chOff x="7332919" y="5463143"/>
            <a:chExt cx="1638216" cy="1010709"/>
          </a:xfrm>
        </p:grpSpPr>
        <p:sp>
          <p:nvSpPr>
            <p:cNvPr id="157725" name="TextBox 16"/>
            <p:cNvSpPr txBox="1">
              <a:spLocks noChangeArrowheads="1"/>
            </p:cNvSpPr>
            <p:nvPr/>
          </p:nvSpPr>
          <p:spPr bwMode="auto">
            <a:xfrm>
              <a:off x="7521822" y="5939893"/>
              <a:ext cx="1449313" cy="53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600" b="0">
                  <a:solidFill>
                    <a:srgbClr val="FF0066"/>
                  </a:solidFill>
                  <a:latin typeface="Times New Roman" pitchFamily="18" charset="0"/>
                </a:rPr>
                <a:t>Đinh tán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7332919" y="5463143"/>
              <a:ext cx="912766" cy="556497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49" name="Group 8"/>
          <p:cNvGrpSpPr>
            <a:grpSpLocks/>
          </p:cNvGrpSpPr>
          <p:nvPr/>
        </p:nvGrpSpPr>
        <p:grpSpPr bwMode="auto">
          <a:xfrm>
            <a:off x="4114800" y="2743200"/>
            <a:ext cx="1828800" cy="1549400"/>
            <a:chOff x="7483276" y="4819244"/>
            <a:chExt cx="1449758" cy="1685156"/>
          </a:xfrm>
        </p:grpSpPr>
        <p:sp>
          <p:nvSpPr>
            <p:cNvPr id="157728" name="TextBox 9"/>
            <p:cNvSpPr txBox="1">
              <a:spLocks noChangeArrowheads="1"/>
            </p:cNvSpPr>
            <p:nvPr/>
          </p:nvSpPr>
          <p:spPr bwMode="auto">
            <a:xfrm>
              <a:off x="7483276" y="5939804"/>
              <a:ext cx="1449758" cy="564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b="0">
                  <a:solidFill>
                    <a:srgbClr val="FF0066"/>
                  </a:solidFill>
                  <a:latin typeface="Times New Roman" pitchFamily="18" charset="0"/>
                </a:rPr>
                <a:t>Chi tiết 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H="1">
              <a:off x="8245909" y="4819244"/>
              <a:ext cx="687125" cy="1199984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46" name="Picture 5" descr="cn8tr087h02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8194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31" name="AutoShape 35"/>
          <p:cNvSpPr>
            <a:spLocks noChangeArrowheads="1"/>
          </p:cNvSpPr>
          <p:nvPr/>
        </p:nvSpPr>
        <p:spPr bwMode="auto">
          <a:xfrm>
            <a:off x="152400" y="4267200"/>
            <a:ext cx="3962400" cy="1524000"/>
          </a:xfrm>
          <a:prstGeom prst="cloudCallout">
            <a:avLst>
              <a:gd name="adj1" fmla="val 76722"/>
              <a:gd name="adj2" fmla="val 18958"/>
            </a:avLst>
          </a:prstGeom>
          <a:solidFill>
            <a:srgbClr val="FFFF99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chemeClr val="hlink"/>
                </a:solidFill>
                <a:latin typeface=".VnTime" pitchFamily="34" charset="0"/>
              </a:rPr>
              <a:t>Nªu cÊu t¹o cña ®inh t¸n?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5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8" grpId="0"/>
      <p:bldP spid="157719" grpId="0"/>
      <p:bldP spid="157720" grpId="0"/>
      <p:bldP spid="157722" grpId="0" animBg="1"/>
      <p:bldP spid="10244" grpId="0"/>
      <p:bldP spid="1577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AutoShape 2"/>
          <p:cNvSpPr>
            <a:spLocks noChangeArrowheads="1"/>
          </p:cNvSpPr>
          <p:nvPr/>
        </p:nvSpPr>
        <p:spPr bwMode="auto">
          <a:xfrm>
            <a:off x="0" y="0"/>
            <a:ext cx="4191000" cy="39624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0" y="17526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>
                <a:solidFill>
                  <a:schemeClr val="bg2"/>
                </a:solidFill>
              </a:rPr>
              <a:t>- Mối ghép tháo được</a:t>
            </a:r>
          </a:p>
          <a:p>
            <a:r>
              <a:rPr lang="pt-BR">
                <a:solidFill>
                  <a:schemeClr val="bg2"/>
                </a:solidFill>
              </a:rPr>
              <a:t>- Mối ghép không tháo được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0" y="2438400"/>
            <a:ext cx="411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0" y="2895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0" y="32766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pic>
        <p:nvPicPr>
          <p:cNvPr id="10245" name="Picture 4" descr="cn8tr087h0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8006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4" name="Line 12"/>
          <p:cNvSpPr>
            <a:spLocks noChangeShapeType="1"/>
          </p:cNvSpPr>
          <p:nvPr/>
        </p:nvSpPr>
        <p:spPr bwMode="auto">
          <a:xfrm flipH="1">
            <a:off x="7620000" y="457200"/>
            <a:ext cx="4572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239000" y="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FF0066"/>
                </a:solidFill>
                <a:latin typeface="Times New Roman" pitchFamily="18" charset="0"/>
              </a:rPr>
              <a:t>Chi tiết 1</a:t>
            </a:r>
          </a:p>
        </p:txBody>
      </p:sp>
      <p:grpSp>
        <p:nvGrpSpPr>
          <p:cNvPr id="10251" name="Group 15"/>
          <p:cNvGrpSpPr>
            <a:grpSpLocks/>
          </p:cNvGrpSpPr>
          <p:nvPr/>
        </p:nvGrpSpPr>
        <p:grpSpPr bwMode="auto">
          <a:xfrm>
            <a:off x="7505700" y="2895600"/>
            <a:ext cx="1638300" cy="925513"/>
            <a:chOff x="7332919" y="5463143"/>
            <a:chExt cx="1638216" cy="1010709"/>
          </a:xfrm>
        </p:grpSpPr>
        <p:sp>
          <p:nvSpPr>
            <p:cNvPr id="161807" name="TextBox 16"/>
            <p:cNvSpPr txBox="1">
              <a:spLocks noChangeArrowheads="1"/>
            </p:cNvSpPr>
            <p:nvPr/>
          </p:nvSpPr>
          <p:spPr bwMode="auto">
            <a:xfrm>
              <a:off x="7521822" y="5939893"/>
              <a:ext cx="1449313" cy="53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600" b="0">
                  <a:solidFill>
                    <a:srgbClr val="FF0066"/>
                  </a:solidFill>
                  <a:latin typeface="Times New Roman" pitchFamily="18" charset="0"/>
                </a:rPr>
                <a:t>Đinh tán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7332919" y="5463143"/>
              <a:ext cx="912766" cy="556497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49" name="Group 8"/>
          <p:cNvGrpSpPr>
            <a:grpSpLocks/>
          </p:cNvGrpSpPr>
          <p:nvPr/>
        </p:nvGrpSpPr>
        <p:grpSpPr bwMode="auto">
          <a:xfrm>
            <a:off x="4114800" y="2743200"/>
            <a:ext cx="1828800" cy="1549400"/>
            <a:chOff x="7483276" y="4819244"/>
            <a:chExt cx="1449758" cy="1685156"/>
          </a:xfrm>
        </p:grpSpPr>
        <p:sp>
          <p:nvSpPr>
            <p:cNvPr id="161810" name="TextBox 9"/>
            <p:cNvSpPr txBox="1">
              <a:spLocks noChangeArrowheads="1"/>
            </p:cNvSpPr>
            <p:nvPr/>
          </p:nvSpPr>
          <p:spPr bwMode="auto">
            <a:xfrm>
              <a:off x="7483276" y="5939804"/>
              <a:ext cx="1449758" cy="564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b="0">
                  <a:solidFill>
                    <a:srgbClr val="FF0066"/>
                  </a:solidFill>
                  <a:latin typeface="Times New Roman" pitchFamily="18" charset="0"/>
                </a:rPr>
                <a:t>Chi tiết 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H="1">
              <a:off x="8245909" y="4819244"/>
              <a:ext cx="687125" cy="1199984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46" name="Picture 5" descr="cn8tr087h02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8194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13" name="AutoShape 21"/>
          <p:cNvSpPr>
            <a:spLocks noChangeArrowheads="1"/>
          </p:cNvSpPr>
          <p:nvPr/>
        </p:nvSpPr>
        <p:spPr bwMode="auto">
          <a:xfrm>
            <a:off x="152400" y="4267200"/>
            <a:ext cx="3962400" cy="1524000"/>
          </a:xfrm>
          <a:prstGeom prst="cloudCallout">
            <a:avLst>
              <a:gd name="adj1" fmla="val 76722"/>
              <a:gd name="adj2" fmla="val 18958"/>
            </a:avLst>
          </a:prstGeom>
          <a:solidFill>
            <a:srgbClr val="FFFF99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chemeClr val="hlink"/>
                </a:solidFill>
                <a:latin typeface=".VnTime" pitchFamily="34" charset="0"/>
              </a:rPr>
              <a:t>VËy ng­êi ta t¸n ®inh nh­ thÕ nµo?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4" grpId="0" animBg="1"/>
      <p:bldP spid="10244" grpId="0"/>
      <p:bldP spid="1618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AutoShape 2"/>
          <p:cNvSpPr>
            <a:spLocks noChangeArrowheads="1"/>
          </p:cNvSpPr>
          <p:nvPr/>
        </p:nvSpPr>
        <p:spPr bwMode="auto">
          <a:xfrm>
            <a:off x="0" y="0"/>
            <a:ext cx="4191000" cy="51816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0" y="17526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>
                <a:solidFill>
                  <a:schemeClr val="bg2"/>
                </a:solidFill>
              </a:rPr>
              <a:t>- Mối ghép tháo được</a:t>
            </a:r>
          </a:p>
          <a:p>
            <a:r>
              <a:rPr lang="pt-BR">
                <a:solidFill>
                  <a:schemeClr val="bg2"/>
                </a:solidFill>
              </a:rPr>
              <a:t>- Mối ghép không tháo được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0" y="2438400"/>
            <a:ext cx="411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0" y="2895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0" y="32766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pic>
        <p:nvPicPr>
          <p:cNvPr id="10245" name="Picture 4" descr="cn8tr087h0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8006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6" name="Line 12"/>
          <p:cNvSpPr>
            <a:spLocks noChangeShapeType="1"/>
          </p:cNvSpPr>
          <p:nvPr/>
        </p:nvSpPr>
        <p:spPr bwMode="auto">
          <a:xfrm flipH="1">
            <a:off x="7467600" y="609600"/>
            <a:ext cx="4572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239000" y="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FF0066"/>
                </a:solidFill>
                <a:latin typeface="Times New Roman" pitchFamily="18" charset="0"/>
              </a:rPr>
              <a:t>Chi tiết 1</a:t>
            </a:r>
          </a:p>
        </p:txBody>
      </p:sp>
      <p:grpSp>
        <p:nvGrpSpPr>
          <p:cNvPr id="10251" name="Group 15"/>
          <p:cNvGrpSpPr>
            <a:grpSpLocks/>
          </p:cNvGrpSpPr>
          <p:nvPr/>
        </p:nvGrpSpPr>
        <p:grpSpPr bwMode="auto">
          <a:xfrm>
            <a:off x="7505700" y="2895600"/>
            <a:ext cx="1638300" cy="925513"/>
            <a:chOff x="7332919" y="5463143"/>
            <a:chExt cx="1638216" cy="1010709"/>
          </a:xfrm>
        </p:grpSpPr>
        <p:sp>
          <p:nvSpPr>
            <p:cNvPr id="159759" name="TextBox 16"/>
            <p:cNvSpPr txBox="1">
              <a:spLocks noChangeArrowheads="1"/>
            </p:cNvSpPr>
            <p:nvPr/>
          </p:nvSpPr>
          <p:spPr bwMode="auto">
            <a:xfrm>
              <a:off x="7521822" y="5939893"/>
              <a:ext cx="1449313" cy="53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600" b="0">
                  <a:solidFill>
                    <a:srgbClr val="FF0066"/>
                  </a:solidFill>
                  <a:latin typeface="Times New Roman" pitchFamily="18" charset="0"/>
                </a:rPr>
                <a:t>Đinh tán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7332919" y="5463143"/>
              <a:ext cx="912766" cy="556497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49" name="Group 8"/>
          <p:cNvGrpSpPr>
            <a:grpSpLocks/>
          </p:cNvGrpSpPr>
          <p:nvPr/>
        </p:nvGrpSpPr>
        <p:grpSpPr bwMode="auto">
          <a:xfrm>
            <a:off x="4114800" y="2743200"/>
            <a:ext cx="1828800" cy="1549400"/>
            <a:chOff x="7483276" y="4819244"/>
            <a:chExt cx="1449758" cy="1685156"/>
          </a:xfrm>
        </p:grpSpPr>
        <p:sp>
          <p:nvSpPr>
            <p:cNvPr id="159762" name="TextBox 9"/>
            <p:cNvSpPr txBox="1">
              <a:spLocks noChangeArrowheads="1"/>
            </p:cNvSpPr>
            <p:nvPr/>
          </p:nvSpPr>
          <p:spPr bwMode="auto">
            <a:xfrm>
              <a:off x="7483276" y="5939804"/>
              <a:ext cx="1449758" cy="564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b="0">
                  <a:solidFill>
                    <a:srgbClr val="FF0066"/>
                  </a:solidFill>
                  <a:latin typeface="Times New Roman" pitchFamily="18" charset="0"/>
                </a:rPr>
                <a:t>Chi tiết 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H="1">
              <a:off x="8245909" y="4819244"/>
              <a:ext cx="687125" cy="1199984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46" name="Picture 5" descr="cn8tr087h02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8194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65" name="Rectangle 21"/>
          <p:cNvSpPr>
            <a:spLocks noChangeArrowheads="1"/>
          </p:cNvSpPr>
          <p:nvPr/>
        </p:nvSpPr>
        <p:spPr bwMode="auto">
          <a:xfrm>
            <a:off x="0" y="3733800"/>
            <a:ext cx="411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0">
                <a:solidFill>
                  <a:schemeClr val="bg1"/>
                </a:solidFill>
              </a:rPr>
              <a:t>- Chi tiết ghép dạng tấm</a:t>
            </a: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0">
                <a:solidFill>
                  <a:schemeClr val="bg1"/>
                </a:solidFill>
              </a:rPr>
              <a:t>- </a:t>
            </a:r>
            <a:r>
              <a:rPr lang="en-US" sz="1600" b="0">
                <a:solidFill>
                  <a:schemeClr val="bg1"/>
                </a:solidFill>
                <a:latin typeface=".VnTimeH" pitchFamily="34" charset="0"/>
              </a:rPr>
              <a:t>§</a:t>
            </a:r>
            <a:r>
              <a:rPr lang="vi-VN" sz="1600" b="0">
                <a:solidFill>
                  <a:schemeClr val="bg1"/>
                </a:solidFill>
              </a:rPr>
              <a:t>inh tá</a:t>
            </a:r>
            <a:r>
              <a:rPr lang="en-US" sz="1600" b="0">
                <a:solidFill>
                  <a:schemeClr val="bg1"/>
                </a:solidFill>
              </a:rPr>
              <a:t>n </a:t>
            </a:r>
            <a:r>
              <a:rPr lang="vi-VN" sz="1600" b="0">
                <a:solidFill>
                  <a:schemeClr val="bg1"/>
                </a:solidFill>
              </a:rPr>
              <a:t>dạng hình trụ tròn đầu có mũ</a:t>
            </a:r>
            <a:r>
              <a:rPr lang="en-US" sz="1600" b="0">
                <a:solidFill>
                  <a:schemeClr val="bg1"/>
                </a:solidFill>
              </a:rPr>
              <a:t>.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59766" name="Rectangle 22"/>
          <p:cNvSpPr>
            <a:spLocks noChangeArrowheads="1"/>
          </p:cNvSpPr>
          <p:nvPr/>
        </p:nvSpPr>
        <p:spPr bwMode="auto">
          <a:xfrm>
            <a:off x="0" y="4343400"/>
            <a:ext cx="411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0">
                <a:solidFill>
                  <a:schemeClr val="bg1"/>
                </a:solidFill>
              </a:rPr>
              <a:t>- </a:t>
            </a:r>
            <a:r>
              <a:rPr lang="vi-VN" sz="1600" b="0">
                <a:solidFill>
                  <a:schemeClr val="bg1"/>
                </a:solidFill>
              </a:rPr>
              <a:t>Khi ghép thân đinh tán được luồn qua </a:t>
            </a:r>
            <a:endParaRPr lang="en-US" sz="1600" b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vi-VN" sz="1600" b="0">
                <a:solidFill>
                  <a:schemeClr val="bg1"/>
                </a:solidFill>
              </a:rPr>
              <a:t>lỗ tấm ghép dùng búa tán đầu kia của </a:t>
            </a:r>
            <a:endParaRPr lang="en-US" sz="1600" b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vi-VN" sz="1600" b="0">
                <a:solidFill>
                  <a:schemeClr val="bg1"/>
                </a:solidFill>
              </a:rPr>
              <a:t>đinh tán thành mũ</a:t>
            </a:r>
            <a:r>
              <a:rPr lang="en-US" sz="1600" b="0">
                <a:solidFill>
                  <a:schemeClr val="bg1"/>
                </a:solidFill>
              </a:rPr>
              <a:t>.</a:t>
            </a:r>
            <a:endParaRPr 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5" grpId="0"/>
      <p:bldP spid="1597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AutoShape 2"/>
          <p:cNvSpPr>
            <a:spLocks noChangeArrowheads="1"/>
          </p:cNvSpPr>
          <p:nvPr/>
        </p:nvSpPr>
        <p:spPr bwMode="auto">
          <a:xfrm>
            <a:off x="0" y="0"/>
            <a:ext cx="4191000" cy="43434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0" y="17526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>
                <a:solidFill>
                  <a:schemeClr val="bg2"/>
                </a:solidFill>
              </a:rPr>
              <a:t>- Mối ghép tháo được</a:t>
            </a:r>
          </a:p>
          <a:p>
            <a:r>
              <a:rPr lang="pt-BR">
                <a:solidFill>
                  <a:schemeClr val="bg2"/>
                </a:solidFill>
              </a:rPr>
              <a:t>- Mối ghép không tháo được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0" y="2438400"/>
            <a:ext cx="411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0" y="2895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0" y="32766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pic>
        <p:nvPicPr>
          <p:cNvPr id="10245" name="Picture 4" descr="cn8tr087h0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8006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900" name="Line 12"/>
          <p:cNvSpPr>
            <a:spLocks noChangeShapeType="1"/>
          </p:cNvSpPr>
          <p:nvPr/>
        </p:nvSpPr>
        <p:spPr bwMode="auto">
          <a:xfrm flipH="1">
            <a:off x="7467600" y="609600"/>
            <a:ext cx="4572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239000" y="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FF0066"/>
                </a:solidFill>
                <a:latin typeface="Times New Roman" pitchFamily="18" charset="0"/>
              </a:rPr>
              <a:t>Chi tiết 1</a:t>
            </a:r>
          </a:p>
        </p:txBody>
      </p:sp>
      <p:grpSp>
        <p:nvGrpSpPr>
          <p:cNvPr id="10251" name="Group 15"/>
          <p:cNvGrpSpPr>
            <a:grpSpLocks/>
          </p:cNvGrpSpPr>
          <p:nvPr/>
        </p:nvGrpSpPr>
        <p:grpSpPr bwMode="auto">
          <a:xfrm>
            <a:off x="7505700" y="2895600"/>
            <a:ext cx="1638300" cy="925513"/>
            <a:chOff x="7332919" y="5463143"/>
            <a:chExt cx="1638216" cy="1010709"/>
          </a:xfrm>
        </p:grpSpPr>
        <p:sp>
          <p:nvSpPr>
            <p:cNvPr id="165903" name="TextBox 16"/>
            <p:cNvSpPr txBox="1">
              <a:spLocks noChangeArrowheads="1"/>
            </p:cNvSpPr>
            <p:nvPr/>
          </p:nvSpPr>
          <p:spPr bwMode="auto">
            <a:xfrm>
              <a:off x="7521822" y="5939893"/>
              <a:ext cx="1449313" cy="53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600" b="0">
                  <a:solidFill>
                    <a:srgbClr val="FF0066"/>
                  </a:solidFill>
                  <a:latin typeface="Times New Roman" pitchFamily="18" charset="0"/>
                </a:rPr>
                <a:t>Đinh tán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7332919" y="5463143"/>
              <a:ext cx="912766" cy="556497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49" name="Group 8"/>
          <p:cNvGrpSpPr>
            <a:grpSpLocks/>
          </p:cNvGrpSpPr>
          <p:nvPr/>
        </p:nvGrpSpPr>
        <p:grpSpPr bwMode="auto">
          <a:xfrm>
            <a:off x="4114800" y="2743200"/>
            <a:ext cx="1828800" cy="1549400"/>
            <a:chOff x="7483276" y="4819244"/>
            <a:chExt cx="1449758" cy="1685156"/>
          </a:xfrm>
        </p:grpSpPr>
        <p:sp>
          <p:nvSpPr>
            <p:cNvPr id="165906" name="TextBox 9"/>
            <p:cNvSpPr txBox="1">
              <a:spLocks noChangeArrowheads="1"/>
            </p:cNvSpPr>
            <p:nvPr/>
          </p:nvSpPr>
          <p:spPr bwMode="auto">
            <a:xfrm>
              <a:off x="7483276" y="5939804"/>
              <a:ext cx="1449758" cy="564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b="0">
                  <a:solidFill>
                    <a:srgbClr val="FF0066"/>
                  </a:solidFill>
                  <a:latin typeface="Times New Roman" pitchFamily="18" charset="0"/>
                </a:rPr>
                <a:t>Chi tiết 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H="1">
              <a:off x="8245909" y="4819244"/>
              <a:ext cx="687125" cy="1199984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46" name="Picture 5" descr="cn8tr087h02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8194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911" name="Rectangle 23"/>
          <p:cNvSpPr>
            <a:spLocks noChangeArrowheads="1"/>
          </p:cNvSpPr>
          <p:nvPr/>
        </p:nvSpPr>
        <p:spPr bwMode="auto">
          <a:xfrm>
            <a:off x="0" y="36576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b) Đặc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iểm và ứng dụng:</a:t>
            </a:r>
            <a:endParaRPr lang="en-US"/>
          </a:p>
        </p:txBody>
      </p:sp>
      <p:sp>
        <p:nvSpPr>
          <p:cNvPr id="165912" name="AutoShape 24"/>
          <p:cNvSpPr>
            <a:spLocks noChangeArrowheads="1"/>
          </p:cNvSpPr>
          <p:nvPr/>
        </p:nvSpPr>
        <p:spPr bwMode="auto">
          <a:xfrm>
            <a:off x="0" y="4495800"/>
            <a:ext cx="5029200" cy="2057400"/>
          </a:xfrm>
          <a:prstGeom prst="cloudCallout">
            <a:avLst>
              <a:gd name="adj1" fmla="val 69065"/>
              <a:gd name="adj2" fmla="val -61264"/>
            </a:avLst>
          </a:prstGeom>
          <a:solidFill>
            <a:srgbClr val="FFFF99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FF0066"/>
                </a:solidFill>
                <a:latin typeface=".VnTime" pitchFamily="34" charset="0"/>
              </a:rPr>
              <a:t>Mèi ghÐp b»ng ®inh t¸n cã ®Æc ®iÓm g× vµ øng dông nh­ thÕ nµo?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6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0" grpId="0" animBg="1"/>
      <p:bldP spid="10244" grpId="0"/>
      <p:bldP spid="165911" grpId="0"/>
      <p:bldP spid="1659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AutoShape 2"/>
          <p:cNvSpPr>
            <a:spLocks noChangeArrowheads="1"/>
          </p:cNvSpPr>
          <p:nvPr/>
        </p:nvSpPr>
        <p:spPr bwMode="auto">
          <a:xfrm>
            <a:off x="0" y="0"/>
            <a:ext cx="4191000" cy="57912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0" y="17526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b="0">
                <a:solidFill>
                  <a:schemeClr val="bg2"/>
                </a:solidFill>
              </a:rPr>
              <a:t>- Mối ghép tháo được</a:t>
            </a:r>
          </a:p>
          <a:p>
            <a:r>
              <a:rPr lang="pt-BR" b="0">
                <a:solidFill>
                  <a:schemeClr val="bg2"/>
                </a:solidFill>
              </a:rPr>
              <a:t>- Mối ghép không tháo được</a:t>
            </a:r>
            <a:endParaRPr lang="en-US" b="0">
              <a:solidFill>
                <a:schemeClr val="bg2"/>
              </a:solidFill>
            </a:endParaRP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0" y="2438400"/>
            <a:ext cx="411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0" y="2895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0" y="32766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pic>
        <p:nvPicPr>
          <p:cNvPr id="10245" name="Picture 4" descr="cn8tr087h0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6784"/>
            <a:ext cx="48006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8" name="Line 12"/>
          <p:cNvSpPr>
            <a:spLocks noChangeShapeType="1"/>
          </p:cNvSpPr>
          <p:nvPr/>
        </p:nvSpPr>
        <p:spPr bwMode="auto">
          <a:xfrm flipH="1">
            <a:off x="7467600" y="609600"/>
            <a:ext cx="4572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239000" y="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FF0066"/>
                </a:solidFill>
                <a:latin typeface="Times New Roman" pitchFamily="18" charset="0"/>
              </a:rPr>
              <a:t>Chi tiết 1</a:t>
            </a:r>
          </a:p>
        </p:txBody>
      </p:sp>
      <p:grpSp>
        <p:nvGrpSpPr>
          <p:cNvPr id="10251" name="Group 15"/>
          <p:cNvGrpSpPr>
            <a:grpSpLocks/>
          </p:cNvGrpSpPr>
          <p:nvPr/>
        </p:nvGrpSpPr>
        <p:grpSpPr bwMode="auto">
          <a:xfrm>
            <a:off x="7505700" y="2895600"/>
            <a:ext cx="1638300" cy="925513"/>
            <a:chOff x="7332919" y="5463143"/>
            <a:chExt cx="1638216" cy="1010709"/>
          </a:xfrm>
        </p:grpSpPr>
        <p:sp>
          <p:nvSpPr>
            <p:cNvPr id="167951" name="TextBox 16"/>
            <p:cNvSpPr txBox="1">
              <a:spLocks noChangeArrowheads="1"/>
            </p:cNvSpPr>
            <p:nvPr/>
          </p:nvSpPr>
          <p:spPr bwMode="auto">
            <a:xfrm>
              <a:off x="7521822" y="5939893"/>
              <a:ext cx="1449313" cy="53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600" b="0">
                  <a:solidFill>
                    <a:srgbClr val="FF0066"/>
                  </a:solidFill>
                  <a:latin typeface="Times New Roman" pitchFamily="18" charset="0"/>
                </a:rPr>
                <a:t>Đinh tán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7332919" y="5463143"/>
              <a:ext cx="912766" cy="556497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49" name="Group 8"/>
          <p:cNvGrpSpPr>
            <a:grpSpLocks/>
          </p:cNvGrpSpPr>
          <p:nvPr/>
        </p:nvGrpSpPr>
        <p:grpSpPr bwMode="auto">
          <a:xfrm>
            <a:off x="4114800" y="2743200"/>
            <a:ext cx="1828800" cy="1549400"/>
            <a:chOff x="7483276" y="4819244"/>
            <a:chExt cx="1449758" cy="1685156"/>
          </a:xfrm>
        </p:grpSpPr>
        <p:sp>
          <p:nvSpPr>
            <p:cNvPr id="167954" name="TextBox 9"/>
            <p:cNvSpPr txBox="1">
              <a:spLocks noChangeArrowheads="1"/>
            </p:cNvSpPr>
            <p:nvPr/>
          </p:nvSpPr>
          <p:spPr bwMode="auto">
            <a:xfrm>
              <a:off x="7483276" y="5939804"/>
              <a:ext cx="1449758" cy="564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b="0">
                  <a:solidFill>
                    <a:srgbClr val="FF0066"/>
                  </a:solidFill>
                  <a:latin typeface="Times New Roman" pitchFamily="18" charset="0"/>
                </a:rPr>
                <a:t>Chi tiết 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H="1">
              <a:off x="8245909" y="4819244"/>
              <a:ext cx="687125" cy="1199984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46" name="Picture 5" descr="cn8tr087h02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8194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57" name="Rectangle 21"/>
          <p:cNvSpPr>
            <a:spLocks noChangeArrowheads="1"/>
          </p:cNvSpPr>
          <p:nvPr/>
        </p:nvSpPr>
        <p:spPr bwMode="auto">
          <a:xfrm>
            <a:off x="0" y="36576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b) Đặc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iểm và ứng dụng:</a:t>
            </a:r>
            <a:endParaRPr lang="en-US"/>
          </a:p>
        </p:txBody>
      </p:sp>
      <p:sp>
        <p:nvSpPr>
          <p:cNvPr id="167959" name="Rectangle 23"/>
          <p:cNvSpPr>
            <a:spLocks noChangeArrowheads="1"/>
          </p:cNvSpPr>
          <p:nvPr/>
        </p:nvSpPr>
        <p:spPr bwMode="auto">
          <a:xfrm>
            <a:off x="0" y="4038600"/>
            <a:ext cx="4267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vi-VN" b="0" dirty="0">
                <a:solidFill>
                  <a:schemeClr val="bg1"/>
                </a:solidFill>
              </a:rPr>
              <a:t>Đặc điểm: chịu nhiệt độ cao, chịu lực</a:t>
            </a:r>
            <a:endParaRPr lang="en-US" b="0" dirty="0">
              <a:solidFill>
                <a:schemeClr val="bg1"/>
              </a:solidFill>
            </a:endParaRPr>
          </a:p>
          <a:p>
            <a:r>
              <a:rPr lang="en-US" b="0" dirty="0">
                <a:solidFill>
                  <a:schemeClr val="bg1"/>
                </a:solidFill>
              </a:rPr>
              <a:t>l</a:t>
            </a:r>
            <a:r>
              <a:rPr lang="vi-VN" b="0" dirty="0">
                <a:solidFill>
                  <a:schemeClr val="bg1"/>
                </a:solidFill>
              </a:rPr>
              <a:t>ớn, tác động mạnh</a:t>
            </a:r>
            <a:endParaRPr lang="en-US" b="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vi-VN" b="0" dirty="0">
                <a:solidFill>
                  <a:schemeClr val="bg1"/>
                </a:solidFill>
              </a:rPr>
              <a:t>Dùng khi: </a:t>
            </a:r>
            <a:r>
              <a:rPr lang="vi-VN" b="0" dirty="0" smtClean="0">
                <a:solidFill>
                  <a:schemeClr val="bg1"/>
                </a:solidFill>
              </a:rPr>
              <a:t>Không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vi-VN" b="0" dirty="0" smtClean="0">
                <a:solidFill>
                  <a:schemeClr val="bg1"/>
                </a:solidFill>
              </a:rPr>
              <a:t>hàn</a:t>
            </a:r>
            <a:r>
              <a:rPr lang="vi-VN" b="0" dirty="0">
                <a:solidFill>
                  <a:schemeClr val="bg1"/>
                </a:solidFill>
              </a:rPr>
              <a:t>, khó hàn được</a:t>
            </a:r>
            <a:r>
              <a:rPr lang="en-US" b="0" dirty="0">
                <a:solidFill>
                  <a:schemeClr val="bg1"/>
                </a:solidFill>
              </a:rPr>
              <a:t>.</a:t>
            </a:r>
            <a:r>
              <a:rPr lang="vi-VN" b="0" dirty="0">
                <a:solidFill>
                  <a:schemeClr val="bg1"/>
                </a:solidFill>
              </a:rPr>
              <a:t> </a:t>
            </a:r>
            <a:endParaRPr lang="en-US" b="0" dirty="0">
              <a:solidFill>
                <a:schemeClr val="bg1"/>
              </a:solidFill>
            </a:endParaRPr>
          </a:p>
          <a:p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vi-VN" b="0" dirty="0">
                <a:solidFill>
                  <a:schemeClr val="bg1"/>
                </a:solidFill>
              </a:rPr>
              <a:t>Dùng trong kết cấu cầu,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vi-VN" b="0" dirty="0">
                <a:solidFill>
                  <a:schemeClr val="bg1"/>
                </a:solidFill>
              </a:rPr>
              <a:t>giàn cần trục, </a:t>
            </a:r>
            <a:endParaRPr lang="en-US" b="0" dirty="0">
              <a:solidFill>
                <a:schemeClr val="bg1"/>
              </a:solidFill>
            </a:endParaRPr>
          </a:p>
          <a:p>
            <a:r>
              <a:rPr lang="vi-VN" b="0" dirty="0">
                <a:solidFill>
                  <a:schemeClr val="bg1"/>
                </a:solidFill>
              </a:rPr>
              <a:t>dụng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vi-VN" b="0" dirty="0">
                <a:solidFill>
                  <a:schemeClr val="bg1"/>
                </a:solidFill>
              </a:rPr>
              <a:t>cụ sinh hoạt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gia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vi-VN" b="0" dirty="0">
                <a:solidFill>
                  <a:schemeClr val="bg1"/>
                </a:solidFill>
              </a:rPr>
              <a:t>đình</a:t>
            </a:r>
            <a:r>
              <a:rPr lang="en-US" b="0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1013" name="AutoShape 5"/>
          <p:cNvSpPr>
            <a:spLocks noChangeArrowheads="1"/>
          </p:cNvSpPr>
          <p:nvPr/>
        </p:nvSpPr>
        <p:spPr bwMode="auto">
          <a:xfrm>
            <a:off x="609600" y="0"/>
            <a:ext cx="8305800" cy="1066800"/>
          </a:xfrm>
          <a:prstGeom prst="cloudCallout">
            <a:avLst>
              <a:gd name="adj1" fmla="val -22343"/>
              <a:gd name="adj2" fmla="val 90477"/>
            </a:avLst>
          </a:prstGeom>
          <a:solidFill>
            <a:srgbClr val="FFFF99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chemeClr val="hlink"/>
                </a:solidFill>
              </a:rPr>
              <a:t>Em hãy kể tên những đồ dùng trong gia đình có sử dụng mối ghép bằng đinh tán?</a:t>
            </a:r>
            <a:endParaRPr lang="en-US" sz="20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AutoShape 2"/>
          <p:cNvSpPr>
            <a:spLocks noChangeArrowheads="1"/>
          </p:cNvSpPr>
          <p:nvPr/>
        </p:nvSpPr>
        <p:spPr bwMode="auto">
          <a:xfrm>
            <a:off x="0" y="0"/>
            <a:ext cx="4191000" cy="3810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0" y="1752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0" y="2133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0" y="24384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0" y="28956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b) Đặc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iểm và ứng dụng:</a:t>
            </a:r>
            <a:endParaRPr lang="en-US"/>
          </a:p>
        </p:txBody>
      </p:sp>
      <p:sp>
        <p:nvSpPr>
          <p:cNvPr id="173079" name="Rectangle 23"/>
          <p:cNvSpPr>
            <a:spLocks noChangeArrowheads="1"/>
          </p:cNvSpPr>
          <p:nvPr/>
        </p:nvSpPr>
        <p:spPr bwMode="auto">
          <a:xfrm>
            <a:off x="0" y="32004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2. Mối ghép bằng hàn:</a:t>
            </a:r>
          </a:p>
        </p:txBody>
      </p:sp>
      <p:pic>
        <p:nvPicPr>
          <p:cNvPr id="173080" name="Picture 2" descr="cn8tr088h0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572000" cy="2590800"/>
          </a:xfrm>
          <a:prstGeom prst="rect">
            <a:avLst/>
          </a:prstGeom>
          <a:solidFill>
            <a:srgbClr val="FF9999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73081" name="Picture 1" descr="cn8tr088h01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75"/>
          <a:stretch>
            <a:fillRect/>
          </a:stretch>
        </p:blipFill>
        <p:spPr bwMode="auto">
          <a:xfrm>
            <a:off x="4419600" y="25400"/>
            <a:ext cx="4724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82" name="Picture 26" descr="T88_H25-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2084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3276600"/>
            <a:ext cx="33528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.VnTime" pitchFamily="34" charset="0"/>
              </a:rPr>
              <a:t> Hµn ®iÖn hå quang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5715000" y="6477000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.VnTime" pitchFamily="34" charset="0"/>
              </a:rPr>
              <a:t> Hµn thiÕc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28600" y="6400800"/>
            <a:ext cx="37338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.VnTime" pitchFamily="34" charset="0"/>
              </a:rPr>
              <a:t>Hµn ®iÖn tiÕp xóc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3086" name="AutoShape 30"/>
          <p:cNvSpPr>
            <a:spLocks noChangeArrowheads="1"/>
          </p:cNvSpPr>
          <p:nvPr/>
        </p:nvSpPr>
        <p:spPr bwMode="auto">
          <a:xfrm>
            <a:off x="3048000" y="2590800"/>
            <a:ext cx="4419600" cy="1676400"/>
          </a:xfrm>
          <a:prstGeom prst="cloudCallout">
            <a:avLst>
              <a:gd name="adj1" fmla="val -20403"/>
              <a:gd name="adj2" fmla="val 64866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chemeClr val="hlink"/>
                </a:solidFill>
                <a:latin typeface=".VnTime" pitchFamily="34" charset="0"/>
              </a:rPr>
              <a:t>Qua giíi thiÖu, h·y cho biÕt thÕ nµo lµ hµn kim lo¹i?</a:t>
            </a:r>
            <a:endParaRPr lang="en-US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7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7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7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9" grpId="0"/>
      <p:bldP spid="3" grpId="0"/>
      <p:bldP spid="2" grpId="0"/>
      <p:bldP spid="4" grpId="0"/>
      <p:bldP spid="1730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AutoShape 2"/>
          <p:cNvSpPr>
            <a:spLocks noChangeArrowheads="1"/>
          </p:cNvSpPr>
          <p:nvPr/>
        </p:nvSpPr>
        <p:spPr bwMode="auto">
          <a:xfrm>
            <a:off x="0" y="0"/>
            <a:ext cx="4191000" cy="3810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0" y="1752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0" y="2133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0" y="24384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0" y="28956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b) Đặc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iểm và ứng dụng:</a:t>
            </a:r>
            <a:endParaRPr lang="en-US"/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0" y="32004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2. Mối ghép bằng hàn:</a:t>
            </a:r>
          </a:p>
        </p:txBody>
      </p:sp>
      <p:pic>
        <p:nvPicPr>
          <p:cNvPr id="177164" name="Picture 2" descr="cn8tr088h0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572000" cy="2590800"/>
          </a:xfrm>
          <a:prstGeom prst="rect">
            <a:avLst/>
          </a:prstGeom>
          <a:solidFill>
            <a:srgbClr val="FF9999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77165" name="Picture 1" descr="cn8tr088h01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75"/>
          <a:stretch>
            <a:fillRect/>
          </a:stretch>
        </p:blipFill>
        <p:spPr bwMode="auto">
          <a:xfrm>
            <a:off x="4419600" y="25400"/>
            <a:ext cx="4724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66" name="Picture 14" descr="T88_H25-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2084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3276600"/>
            <a:ext cx="33528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.VnTime" pitchFamily="34" charset="0"/>
              </a:rPr>
              <a:t> Hµn ®iÖn hå quang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5715000" y="6477000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.VnTime" pitchFamily="34" charset="0"/>
              </a:rPr>
              <a:t> Hµn thiÕc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28600" y="6400800"/>
            <a:ext cx="37338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.VnTime" pitchFamily="34" charset="0"/>
              </a:rPr>
              <a:t>Hµn ®iÖn tiÕp xóc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7171" name="AutoShape 19"/>
          <p:cNvSpPr>
            <a:spLocks noChangeArrowheads="1"/>
          </p:cNvSpPr>
          <p:nvPr/>
        </p:nvSpPr>
        <p:spPr bwMode="auto">
          <a:xfrm>
            <a:off x="1266031" y="1143000"/>
            <a:ext cx="5562600" cy="1752600"/>
          </a:xfrm>
          <a:prstGeom prst="flowChartTerminator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Lµm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nãng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ch¶y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côc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bé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kim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lo¹i t¹i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chç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tiÕp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xóc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lµm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dÝnh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kÕt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c¸c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chi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tiÕt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l¹i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víi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nhau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hoÆc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®­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îc</a:t>
            </a:r>
            <a:endParaRPr lang="en-US" sz="2000" b="0" dirty="0">
              <a:solidFill>
                <a:schemeClr val="hlink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dÝnh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kÕt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víi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nhau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b»ng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vËt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liÖu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nãng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ch¶y</a:t>
            </a:r>
            <a:r>
              <a:rPr lang="en-US" sz="2000" b="0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sz="2000" b="0" dirty="0" err="1">
                <a:solidFill>
                  <a:schemeClr val="hlink"/>
                </a:solidFill>
                <a:latin typeface=".VnTime" pitchFamily="34" charset="0"/>
              </a:rPr>
              <a:t>kh¸c</a:t>
            </a:r>
            <a:endParaRPr lang="en-US" sz="2000" b="0" dirty="0">
              <a:solidFill>
                <a:schemeClr val="hlink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219200"/>
            <a:ext cx="8229600" cy="715963"/>
          </a:xfrm>
        </p:spPr>
        <p:txBody>
          <a:bodyPr/>
          <a:lstStyle/>
          <a:p>
            <a:r>
              <a:rPr lang="en-US" sz="2800" smtClean="0">
                <a:solidFill>
                  <a:srgbClr val="FF0066"/>
                </a:solidFill>
                <a:latin typeface=".VnTime" pitchFamily="34" charset="0"/>
              </a:rPr>
              <a:t>ThÕ nµo lµ mèi ghÐp cè ®Þnh? Chóng gåm nh÷ng nh÷ng lo¹i nµo?</a:t>
            </a:r>
          </a:p>
        </p:txBody>
      </p:sp>
      <p:sp>
        <p:nvSpPr>
          <p:cNvPr id="116740" name="Rectangle 4"/>
          <p:cNvSpPr>
            <a:spLocks/>
          </p:cNvSpPr>
          <p:nvPr/>
        </p:nvSpPr>
        <p:spPr bwMode="auto">
          <a:xfrm>
            <a:off x="4114800" y="2514600"/>
            <a:ext cx="472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2800" b="0" dirty="0" smtClean="0">
                <a:latin typeface=".VnTime" pitchFamily="34" charset="0"/>
              </a:rPr>
              <a:t>- Lµ </a:t>
            </a:r>
            <a:r>
              <a:rPr lang="en-US" sz="2800" b="0" dirty="0" err="1" smtClean="0">
                <a:latin typeface=".VnTime" pitchFamily="34" charset="0"/>
              </a:rPr>
              <a:t>nh÷ng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mèi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ghÐp</a:t>
            </a:r>
            <a:r>
              <a:rPr lang="en-US" sz="2800" b="0" dirty="0" smtClean="0">
                <a:latin typeface=".VnTime" pitchFamily="34" charset="0"/>
              </a:rPr>
              <a:t> mµ </a:t>
            </a:r>
            <a:r>
              <a:rPr lang="en-US" sz="2800" b="0" dirty="0" err="1" smtClean="0">
                <a:latin typeface=".VnTime" pitchFamily="34" charset="0"/>
              </a:rPr>
              <a:t>c¸c</a:t>
            </a:r>
            <a:r>
              <a:rPr lang="en-US" sz="2800" b="0" dirty="0" smtClean="0">
                <a:latin typeface=".VnTime" pitchFamily="34" charset="0"/>
              </a:rPr>
              <a:t> chi </a:t>
            </a:r>
            <a:r>
              <a:rPr lang="en-US" sz="2800" b="0" dirty="0" err="1" smtClean="0">
                <a:latin typeface=".VnTime" pitchFamily="34" charset="0"/>
              </a:rPr>
              <a:t>tiÕt</a:t>
            </a:r>
            <a:r>
              <a:rPr lang="en-US" sz="2800" b="0" dirty="0" smtClean="0">
                <a:latin typeface=".VnTime" pitchFamily="34" charset="0"/>
              </a:rPr>
              <a:t> ®­</a:t>
            </a:r>
            <a:r>
              <a:rPr lang="en-US" sz="2800" b="0" dirty="0" err="1" smtClean="0">
                <a:latin typeface=".VnTime" pitchFamily="34" charset="0"/>
              </a:rPr>
              <a:t>îc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ghÐp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kh«ng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cã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chuyÓn</a:t>
            </a:r>
            <a:r>
              <a:rPr lang="en-US" sz="2800" b="0" dirty="0" smtClean="0">
                <a:latin typeface=".VnTime" pitchFamily="34" charset="0"/>
              </a:rPr>
              <a:t> ®</a:t>
            </a:r>
            <a:r>
              <a:rPr lang="en-US" sz="2800" b="0" dirty="0" err="1" smtClean="0">
                <a:latin typeface=".VnTime" pitchFamily="34" charset="0"/>
              </a:rPr>
              <a:t>éng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t­­­¬ng</a:t>
            </a:r>
            <a:r>
              <a:rPr lang="en-US" sz="2800" b="0" dirty="0" smtClean="0">
                <a:latin typeface=".VnTime" pitchFamily="34" charset="0"/>
              </a:rPr>
              <a:t> ®</a:t>
            </a:r>
            <a:r>
              <a:rPr lang="en-US" sz="2800" b="0" dirty="0" err="1" smtClean="0">
                <a:latin typeface=".VnTime" pitchFamily="34" charset="0"/>
              </a:rPr>
              <a:t>èi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víi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nhau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gåm</a:t>
            </a:r>
            <a:r>
              <a:rPr lang="en-US" sz="2800" b="0" dirty="0" smtClean="0">
                <a:latin typeface=".VnTime" pitchFamily="34" charset="0"/>
              </a:rPr>
              <a:t>:</a:t>
            </a:r>
            <a:endParaRPr lang="en-US" sz="2800" b="0" dirty="0">
              <a:latin typeface=".VnTime" pitchFamily="34" charset="0"/>
            </a:endParaRPr>
          </a:p>
        </p:txBody>
      </p:sp>
      <p:sp>
        <p:nvSpPr>
          <p:cNvPr id="116741" name="Rectangle 5"/>
          <p:cNvSpPr>
            <a:spLocks/>
          </p:cNvSpPr>
          <p:nvPr/>
        </p:nvSpPr>
        <p:spPr bwMode="auto">
          <a:xfrm>
            <a:off x="4038600" y="3962400"/>
            <a:ext cx="4876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2800" b="0" dirty="0">
                <a:latin typeface=".VnTime" pitchFamily="34" charset="0"/>
              </a:rPr>
              <a:t>- </a:t>
            </a:r>
            <a:r>
              <a:rPr lang="en-US" sz="2800" b="0" dirty="0" err="1" smtClean="0">
                <a:latin typeface=".VnTime" pitchFamily="34" charset="0"/>
              </a:rPr>
              <a:t>Mèi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ghÐp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th¸o</a:t>
            </a:r>
            <a:r>
              <a:rPr lang="en-US" sz="2800" b="0" dirty="0" smtClean="0">
                <a:latin typeface=".VnTime" pitchFamily="34" charset="0"/>
              </a:rPr>
              <a:t> ®­</a:t>
            </a:r>
            <a:r>
              <a:rPr lang="en-US" sz="2800" b="0" dirty="0" err="1" smtClean="0">
                <a:latin typeface=".VnTime" pitchFamily="34" charset="0"/>
              </a:rPr>
              <a:t>îc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nh­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ghÐp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b»ng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ren</a:t>
            </a:r>
            <a:r>
              <a:rPr lang="en-US" sz="2800" b="0" dirty="0" smtClean="0">
                <a:latin typeface=".VnTime" pitchFamily="34" charset="0"/>
              </a:rPr>
              <a:t>, then, </a:t>
            </a:r>
            <a:r>
              <a:rPr lang="en-US" sz="2800" b="0" dirty="0" err="1" smtClean="0">
                <a:latin typeface=".VnTime" pitchFamily="34" charset="0"/>
              </a:rPr>
              <a:t>chèt</a:t>
            </a:r>
            <a:r>
              <a:rPr lang="en-US" sz="2800" b="0" dirty="0" smtClean="0">
                <a:latin typeface=".VnTime" pitchFamily="34" charset="0"/>
              </a:rPr>
              <a:t>…</a:t>
            </a:r>
            <a:br>
              <a:rPr lang="en-US" sz="2800" b="0" dirty="0" smtClean="0">
                <a:latin typeface=".VnTime" pitchFamily="34" charset="0"/>
              </a:rPr>
            </a:br>
            <a:r>
              <a:rPr lang="en-US" sz="2800" b="0" dirty="0" smtClean="0">
                <a:latin typeface=".VnTime" pitchFamily="34" charset="0"/>
              </a:rPr>
              <a:t>-  </a:t>
            </a:r>
            <a:r>
              <a:rPr lang="en-US" sz="2800" b="0" dirty="0" err="1" smtClean="0">
                <a:latin typeface=".VnTime" pitchFamily="34" charset="0"/>
              </a:rPr>
              <a:t>Mèi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ghÐp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kh«ng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th¸o</a:t>
            </a:r>
            <a:r>
              <a:rPr lang="en-US" sz="2800" b="0" dirty="0" smtClean="0">
                <a:latin typeface=".VnTime" pitchFamily="34" charset="0"/>
              </a:rPr>
              <a:t> ®­</a:t>
            </a:r>
            <a:r>
              <a:rPr lang="en-US" sz="2800" b="0" dirty="0" err="1" smtClean="0">
                <a:latin typeface=".VnTime" pitchFamily="34" charset="0"/>
              </a:rPr>
              <a:t>îc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nh­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ghÐp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b»ng</a:t>
            </a:r>
            <a:r>
              <a:rPr lang="en-US" sz="2800" b="0" dirty="0" smtClean="0">
                <a:latin typeface=".VnTime" pitchFamily="34" charset="0"/>
              </a:rPr>
              <a:t> ®</a:t>
            </a:r>
            <a:r>
              <a:rPr lang="en-US" sz="2800" b="0" dirty="0" err="1" smtClean="0">
                <a:latin typeface=".VnTime" pitchFamily="34" charset="0"/>
              </a:rPr>
              <a:t>inh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t¸n</a:t>
            </a:r>
            <a:r>
              <a:rPr lang="en-US" sz="2800" b="0" dirty="0" smtClean="0">
                <a:latin typeface=".VnTime" pitchFamily="34" charset="0"/>
              </a:rPr>
              <a:t>, </a:t>
            </a:r>
            <a:r>
              <a:rPr lang="en-US" sz="2800" b="0" dirty="0" err="1" smtClean="0">
                <a:latin typeface=".VnTime" pitchFamily="34" charset="0"/>
              </a:rPr>
              <a:t>b»ng</a:t>
            </a:r>
            <a:r>
              <a:rPr lang="en-US" sz="2800" b="0" dirty="0" smtClean="0">
                <a:latin typeface=".VnTime" pitchFamily="34" charset="0"/>
              </a:rPr>
              <a:t> </a:t>
            </a:r>
            <a:r>
              <a:rPr lang="en-US" sz="2800" b="0" dirty="0" err="1" smtClean="0">
                <a:latin typeface=".VnTime" pitchFamily="34" charset="0"/>
              </a:rPr>
              <a:t>hµn</a:t>
            </a:r>
            <a:r>
              <a:rPr lang="en-US" sz="2800" b="0" dirty="0" smtClean="0">
                <a:latin typeface=".VnTime" pitchFamily="34" charset="0"/>
              </a:rPr>
              <a:t>….</a:t>
            </a:r>
            <a:endParaRPr lang="en-US" sz="2800" b="0" dirty="0">
              <a:latin typeface=".VnTime" pitchFamily="34" charset="0"/>
            </a:endParaRPr>
          </a:p>
        </p:txBody>
      </p:sp>
      <p:sp>
        <p:nvSpPr>
          <p:cNvPr id="116748" name="Rectangle 12"/>
          <p:cNvSpPr>
            <a:spLocks/>
          </p:cNvSpPr>
          <p:nvPr/>
        </p:nvSpPr>
        <p:spPr bwMode="auto">
          <a:xfrm>
            <a:off x="1219200" y="228600"/>
            <a:ext cx="7086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400">
                <a:solidFill>
                  <a:srgbClr val="FF0066"/>
                </a:solidFill>
                <a:latin typeface=".VnTime" pitchFamily="34" charset="0"/>
              </a:rPr>
              <a:t>KiÓm tra bµi cò</a:t>
            </a:r>
          </a:p>
        </p:txBody>
      </p:sp>
      <p:pic>
        <p:nvPicPr>
          <p:cNvPr id="116752" name="Picture 16" descr="4-khung giọt lệ gân xoắ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3810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40" grpId="0"/>
      <p:bldP spid="1167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AutoShape 2"/>
          <p:cNvSpPr>
            <a:spLocks noChangeArrowheads="1"/>
          </p:cNvSpPr>
          <p:nvPr/>
        </p:nvSpPr>
        <p:spPr bwMode="auto">
          <a:xfrm>
            <a:off x="0" y="0"/>
            <a:ext cx="4191000" cy="4191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2279" name="Rectangle 7"/>
          <p:cNvSpPr>
            <a:spLocks noChangeArrowheads="1"/>
          </p:cNvSpPr>
          <p:nvPr/>
        </p:nvSpPr>
        <p:spPr bwMode="auto">
          <a:xfrm>
            <a:off x="0" y="1752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0" y="2133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0" y="24384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sp>
        <p:nvSpPr>
          <p:cNvPr id="182282" name="Rectangle 10"/>
          <p:cNvSpPr>
            <a:spLocks noChangeArrowheads="1"/>
          </p:cNvSpPr>
          <p:nvPr/>
        </p:nvSpPr>
        <p:spPr bwMode="auto">
          <a:xfrm>
            <a:off x="0" y="28956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b) Đặc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iểm và ứng dụng:</a:t>
            </a:r>
            <a:endParaRPr lang="en-US"/>
          </a:p>
        </p:txBody>
      </p:sp>
      <p:sp>
        <p:nvSpPr>
          <p:cNvPr id="182283" name="Rectangle 11"/>
          <p:cNvSpPr>
            <a:spLocks noChangeArrowheads="1"/>
          </p:cNvSpPr>
          <p:nvPr/>
        </p:nvSpPr>
        <p:spPr bwMode="auto">
          <a:xfrm>
            <a:off x="0" y="32004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2. Mối ghép bằng hàn:</a:t>
            </a:r>
          </a:p>
        </p:txBody>
      </p:sp>
      <p:sp>
        <p:nvSpPr>
          <p:cNvPr id="182284" name="Rectangle 12"/>
          <p:cNvSpPr>
            <a:spLocks noChangeArrowheads="1"/>
          </p:cNvSpPr>
          <p:nvPr/>
        </p:nvSpPr>
        <p:spPr bwMode="auto">
          <a:xfrm>
            <a:off x="0" y="3429000"/>
            <a:ext cx="388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a. Kh¸i niÖm:</a:t>
            </a:r>
          </a:p>
        </p:txBody>
      </p:sp>
      <p:sp>
        <p:nvSpPr>
          <p:cNvPr id="182285" name="Text Box 13"/>
          <p:cNvSpPr txBox="1">
            <a:spLocks noChangeArrowheads="1"/>
          </p:cNvSpPr>
          <p:nvPr/>
        </p:nvSpPr>
        <p:spPr bwMode="auto">
          <a:xfrm>
            <a:off x="0" y="36576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Ph©n lo¹i</a:t>
            </a:r>
            <a:r>
              <a:rPr lang="en-US" sz="200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82286" name="AutoShape 14"/>
          <p:cNvSpPr>
            <a:spLocks noChangeArrowheads="1"/>
          </p:cNvSpPr>
          <p:nvPr/>
        </p:nvSpPr>
        <p:spPr bwMode="auto">
          <a:xfrm>
            <a:off x="4343400" y="304800"/>
            <a:ext cx="4800600" cy="2514600"/>
          </a:xfrm>
          <a:prstGeom prst="cloudCallout">
            <a:avLst>
              <a:gd name="adj1" fmla="val -20801"/>
              <a:gd name="adj2" fmla="val 69190"/>
            </a:avLst>
          </a:prstGeom>
          <a:solidFill>
            <a:srgbClr val="FFFF99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chemeClr val="hlink"/>
                </a:solidFill>
                <a:latin typeface=".VnTime" pitchFamily="34" charset="0"/>
              </a:rPr>
              <a:t>Dùa vµo tr¹ng th¸i nung nãng kim lo¹i t¹i chç tiÕp xóc hµn ®­îc chia lµm mÊy kiÓu hµn? §ã lµ nh÷ng kiÓu hµn nµo?</a:t>
            </a:r>
          </a:p>
          <a:p>
            <a:pPr algn="ctr"/>
            <a:endParaRPr lang="en-US" sz="2400">
              <a:solidFill>
                <a:schemeClr val="hlink"/>
              </a:solidFill>
              <a:latin typeface=".VnTime" pitchFamily="34" charset="0"/>
            </a:endParaRPr>
          </a:p>
        </p:txBody>
      </p:sp>
      <p:sp>
        <p:nvSpPr>
          <p:cNvPr id="182287" name="AutoShape 15"/>
          <p:cNvSpPr>
            <a:spLocks noChangeArrowheads="1"/>
          </p:cNvSpPr>
          <p:nvPr/>
        </p:nvSpPr>
        <p:spPr bwMode="auto">
          <a:xfrm>
            <a:off x="4191000" y="3429000"/>
            <a:ext cx="1295400" cy="685800"/>
          </a:xfrm>
          <a:prstGeom prst="flowChartTerminator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.VnTime" pitchFamily="34" charset="0"/>
              </a:rPr>
              <a:t>Hµn nãng</a:t>
            </a:r>
          </a:p>
          <a:p>
            <a:pPr algn="ctr"/>
            <a:r>
              <a:rPr lang="en-US" sz="2000">
                <a:latin typeface=".VnTime" pitchFamily="34" charset="0"/>
              </a:rPr>
              <a:t> ch¶y</a:t>
            </a:r>
          </a:p>
        </p:txBody>
      </p:sp>
      <p:sp>
        <p:nvSpPr>
          <p:cNvPr id="182288" name="AutoShape 16"/>
          <p:cNvSpPr>
            <a:spLocks noChangeArrowheads="1"/>
          </p:cNvSpPr>
          <p:nvPr/>
        </p:nvSpPr>
        <p:spPr bwMode="auto">
          <a:xfrm>
            <a:off x="5943600" y="3505200"/>
            <a:ext cx="1371600" cy="609600"/>
          </a:xfrm>
          <a:prstGeom prst="flowChartTerminator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.VnTime" pitchFamily="34" charset="0"/>
              </a:rPr>
              <a:t>Hµn</a:t>
            </a:r>
          </a:p>
          <a:p>
            <a:pPr algn="ctr"/>
            <a:r>
              <a:rPr lang="en-US" sz="2000">
                <a:latin typeface=".VnTime" pitchFamily="34" charset="0"/>
              </a:rPr>
              <a:t> ¸p lùc</a:t>
            </a:r>
          </a:p>
        </p:txBody>
      </p:sp>
      <p:sp>
        <p:nvSpPr>
          <p:cNvPr id="182289" name="AutoShape 17"/>
          <p:cNvSpPr>
            <a:spLocks noChangeArrowheads="1"/>
          </p:cNvSpPr>
          <p:nvPr/>
        </p:nvSpPr>
        <p:spPr bwMode="auto">
          <a:xfrm>
            <a:off x="7772400" y="3505200"/>
            <a:ext cx="1143000" cy="685800"/>
          </a:xfrm>
          <a:prstGeom prst="flowChartTerminator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.VnTime" pitchFamily="34" charset="0"/>
              </a:rPr>
              <a:t>Hµn </a:t>
            </a:r>
          </a:p>
          <a:p>
            <a:pPr algn="ctr"/>
            <a:r>
              <a:rPr lang="en-US" sz="2000">
                <a:latin typeface=".VnTime" pitchFamily="34" charset="0"/>
              </a:rPr>
              <a:t>thiÕc</a:t>
            </a:r>
          </a:p>
        </p:txBody>
      </p:sp>
      <p:sp>
        <p:nvSpPr>
          <p:cNvPr id="182295" name="Line 23"/>
          <p:cNvSpPr>
            <a:spLocks noChangeShapeType="1"/>
          </p:cNvSpPr>
          <p:nvPr/>
        </p:nvSpPr>
        <p:spPr bwMode="auto">
          <a:xfrm>
            <a:off x="67056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4" grpId="0"/>
      <p:bldP spid="182285" grpId="0"/>
      <p:bldP spid="182286" grpId="0" animBg="1"/>
      <p:bldP spid="182287" grpId="0" animBg="1"/>
      <p:bldP spid="182288" grpId="0" animBg="1"/>
      <p:bldP spid="1822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/>
          <p:cNvSpPr>
            <a:spLocks noChangeArrowheads="1"/>
          </p:cNvSpPr>
          <p:nvPr/>
        </p:nvSpPr>
        <p:spPr bwMode="auto">
          <a:xfrm>
            <a:off x="0" y="0"/>
            <a:ext cx="4191000" cy="54864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0" y="1752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0" y="2133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0" y="24384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sp>
        <p:nvSpPr>
          <p:cNvPr id="184330" name="Rectangle 10"/>
          <p:cNvSpPr>
            <a:spLocks noChangeArrowheads="1"/>
          </p:cNvSpPr>
          <p:nvPr/>
        </p:nvSpPr>
        <p:spPr bwMode="auto">
          <a:xfrm>
            <a:off x="0" y="28956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b) Đặc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iểm và ứng dụng:</a:t>
            </a:r>
            <a:endParaRPr lang="en-US"/>
          </a:p>
        </p:txBody>
      </p:sp>
      <p:sp>
        <p:nvSpPr>
          <p:cNvPr id="184331" name="Rectangle 11"/>
          <p:cNvSpPr>
            <a:spLocks noChangeArrowheads="1"/>
          </p:cNvSpPr>
          <p:nvPr/>
        </p:nvSpPr>
        <p:spPr bwMode="auto">
          <a:xfrm>
            <a:off x="0" y="32004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2. Mối ghép bằng hàn:</a:t>
            </a:r>
          </a:p>
        </p:txBody>
      </p:sp>
      <p:sp>
        <p:nvSpPr>
          <p:cNvPr id="184332" name="Rectangle 12"/>
          <p:cNvSpPr>
            <a:spLocks noChangeArrowheads="1"/>
          </p:cNvSpPr>
          <p:nvPr/>
        </p:nvSpPr>
        <p:spPr bwMode="auto">
          <a:xfrm>
            <a:off x="0" y="3429000"/>
            <a:ext cx="388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a. Kh¸i niÖm: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0" y="36576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Ph©n lo¹i</a:t>
            </a:r>
            <a:r>
              <a:rPr lang="en-US" sz="200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84335" name="AutoShape 15"/>
          <p:cNvSpPr>
            <a:spLocks noChangeArrowheads="1"/>
          </p:cNvSpPr>
          <p:nvPr/>
        </p:nvSpPr>
        <p:spPr bwMode="auto">
          <a:xfrm>
            <a:off x="0" y="39624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nãng ch¶y</a:t>
            </a:r>
          </a:p>
        </p:txBody>
      </p:sp>
      <p:sp>
        <p:nvSpPr>
          <p:cNvPr id="184338" name="Line 18"/>
          <p:cNvSpPr>
            <a:spLocks noChangeShapeType="1"/>
          </p:cNvSpPr>
          <p:nvPr/>
        </p:nvSpPr>
        <p:spPr bwMode="auto">
          <a:xfrm>
            <a:off x="67056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39" name="Picture 1" descr="cn8tr088h0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75"/>
          <a:stretch>
            <a:fillRect/>
          </a:stretch>
        </p:blipFill>
        <p:spPr bwMode="auto">
          <a:xfrm>
            <a:off x="4572000" y="304800"/>
            <a:ext cx="42465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3" name="Text Box 23"/>
          <p:cNvSpPr txBox="1">
            <a:spLocks noChangeArrowheads="1"/>
          </p:cNvSpPr>
          <p:nvPr/>
        </p:nvSpPr>
        <p:spPr bwMode="auto">
          <a:xfrm>
            <a:off x="4343400" y="4267200"/>
            <a:ext cx="464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hlink"/>
                </a:solidFill>
                <a:latin typeface=".VnTime" pitchFamily="34" charset="0"/>
              </a:rPr>
              <a:t>Em h·y cho biÕt c¸c sè 1, 2, 3 trong h×nh cã tªn lµ g×?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5" grpId="0"/>
      <p:bldP spid="1843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AutoShape 2"/>
          <p:cNvSpPr>
            <a:spLocks noChangeArrowheads="1"/>
          </p:cNvSpPr>
          <p:nvPr/>
        </p:nvSpPr>
        <p:spPr bwMode="auto">
          <a:xfrm>
            <a:off x="0" y="0"/>
            <a:ext cx="4191000" cy="6858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0" y="1752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0" y="2133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0" y="24384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0" y="28956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b) Đặc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iểm và ứng dụng:</a:t>
            </a:r>
            <a:endParaRPr lang="en-US"/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0" y="32004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2. Mối ghép bằng hàn:</a:t>
            </a:r>
          </a:p>
        </p:txBody>
      </p:sp>
      <p:sp>
        <p:nvSpPr>
          <p:cNvPr id="187404" name="Rectangle 12"/>
          <p:cNvSpPr>
            <a:spLocks noChangeArrowheads="1"/>
          </p:cNvSpPr>
          <p:nvPr/>
        </p:nvSpPr>
        <p:spPr bwMode="auto">
          <a:xfrm>
            <a:off x="0" y="3429000"/>
            <a:ext cx="388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a. Kh¸i niÖm:</a:t>
            </a:r>
          </a:p>
        </p:txBody>
      </p:sp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0" y="36576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Ph©n lo¹i</a:t>
            </a:r>
            <a:r>
              <a:rPr lang="en-US" sz="200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87406" name="AutoShape 14"/>
          <p:cNvSpPr>
            <a:spLocks noChangeArrowheads="1"/>
          </p:cNvSpPr>
          <p:nvPr/>
        </p:nvSpPr>
        <p:spPr bwMode="auto">
          <a:xfrm>
            <a:off x="0" y="39624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nãng ch¶y</a:t>
            </a:r>
          </a:p>
        </p:txBody>
      </p:sp>
      <p:sp>
        <p:nvSpPr>
          <p:cNvPr id="187409" name="Line 17"/>
          <p:cNvSpPr>
            <a:spLocks noChangeShapeType="1"/>
          </p:cNvSpPr>
          <p:nvPr/>
        </p:nvSpPr>
        <p:spPr bwMode="auto">
          <a:xfrm>
            <a:off x="67056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410" name="Picture 1" descr="cn8tr088h0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75"/>
          <a:stretch>
            <a:fillRect/>
          </a:stretch>
        </p:blipFill>
        <p:spPr bwMode="auto">
          <a:xfrm>
            <a:off x="5029200" y="304800"/>
            <a:ext cx="378936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12" name="Text Box 20"/>
          <p:cNvSpPr txBox="1">
            <a:spLocks noChangeArrowheads="1"/>
          </p:cNvSpPr>
          <p:nvPr/>
        </p:nvSpPr>
        <p:spPr bwMode="auto">
          <a:xfrm>
            <a:off x="4479925" y="3352800"/>
            <a:ext cx="458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/>
              <a:t>1- Mỏ hàn; 2- Que hàn; 3- Vật hàn</a:t>
            </a:r>
          </a:p>
        </p:txBody>
      </p:sp>
      <p:sp>
        <p:nvSpPr>
          <p:cNvPr id="187414" name="AutoShape 22"/>
          <p:cNvSpPr>
            <a:spLocks noChangeArrowheads="1"/>
          </p:cNvSpPr>
          <p:nvPr/>
        </p:nvSpPr>
        <p:spPr bwMode="auto">
          <a:xfrm>
            <a:off x="4953000" y="3962400"/>
            <a:ext cx="3581400" cy="1295400"/>
          </a:xfrm>
          <a:prstGeom prst="cloudCallout">
            <a:avLst>
              <a:gd name="adj1" fmla="val -48403"/>
              <a:gd name="adj2" fmla="val 59435"/>
            </a:avLst>
          </a:prstGeom>
          <a:solidFill>
            <a:srgbClr val="FFFF99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chemeClr val="hlink"/>
                </a:solidFill>
                <a:latin typeface=".VnTime" pitchFamily="34" charset="0"/>
              </a:rPr>
              <a:t>ThÕ nµo lµ hµn nãng ch¶y?</a:t>
            </a:r>
          </a:p>
          <a:p>
            <a:pPr algn="ctr"/>
            <a:endParaRPr lang="en-US" sz="2400">
              <a:latin typeface=".VnTime" pitchFamily="34" charset="0"/>
            </a:endParaRPr>
          </a:p>
        </p:txBody>
      </p:sp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0" y="4343400"/>
            <a:ext cx="457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chemeClr val="bg1"/>
                </a:solidFill>
                <a:latin typeface=".VnTime" pitchFamily="34" charset="0"/>
              </a:rPr>
              <a:t>Kim lo¹i ë chç tiÕp xóc ®­îc nung tíi tr¹ng th¸i nãng ch¶y b»ng ngän löa hå quang, ngän löa khÝ ®èt.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8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2" grpId="0"/>
      <p:bldP spid="187414" grpId="0" animBg="1"/>
      <p:bldP spid="1874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AutoShape 2"/>
          <p:cNvSpPr>
            <a:spLocks noChangeArrowheads="1"/>
          </p:cNvSpPr>
          <p:nvPr/>
        </p:nvSpPr>
        <p:spPr bwMode="auto">
          <a:xfrm>
            <a:off x="-1" y="0"/>
            <a:ext cx="4479925" cy="6858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1752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0" y="2133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24384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0" y="28956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b) Đặc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iểm và ứng dụng:</a:t>
            </a:r>
            <a:endParaRPr lang="en-US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32004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2. Mối ghép bằng hàn:</a:t>
            </a:r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0" y="3429000"/>
            <a:ext cx="388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a. Kh¸i niÖm: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0" y="36576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Ph©n lo¹i</a:t>
            </a:r>
            <a:r>
              <a:rPr lang="en-US" sz="200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94574" name="AutoShape 14"/>
          <p:cNvSpPr>
            <a:spLocks noChangeArrowheads="1"/>
          </p:cNvSpPr>
          <p:nvPr/>
        </p:nvSpPr>
        <p:spPr bwMode="auto">
          <a:xfrm>
            <a:off x="0" y="39624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nãng ch¶y</a:t>
            </a:r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>
            <a:off x="67056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576" name="Picture 1" descr="cn8tr088h0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75"/>
          <a:stretch>
            <a:fillRect/>
          </a:stretch>
        </p:blipFill>
        <p:spPr bwMode="auto">
          <a:xfrm>
            <a:off x="5029200" y="304800"/>
            <a:ext cx="378936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7" name="Text Box 17"/>
          <p:cNvSpPr txBox="1">
            <a:spLocks noChangeArrowheads="1"/>
          </p:cNvSpPr>
          <p:nvPr/>
        </p:nvSpPr>
        <p:spPr bwMode="auto">
          <a:xfrm>
            <a:off x="4479925" y="3352800"/>
            <a:ext cx="458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/>
              <a:t>1- Mỏ hàn; 2- Que hàn; 3- Vật hàn</a:t>
            </a:r>
          </a:p>
        </p:txBody>
      </p:sp>
      <p:sp>
        <p:nvSpPr>
          <p:cNvPr id="194579" name="Text Box 19"/>
          <p:cNvSpPr txBox="1">
            <a:spLocks noChangeArrowheads="1"/>
          </p:cNvSpPr>
          <p:nvPr/>
        </p:nvSpPr>
        <p:spPr bwMode="auto">
          <a:xfrm>
            <a:off x="0" y="4343400"/>
            <a:ext cx="457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000" b="0" dirty="0">
                <a:solidFill>
                  <a:schemeClr val="bg1"/>
                </a:solidFill>
              </a:rPr>
              <a:t>Kim </a:t>
            </a:r>
            <a:r>
              <a:rPr lang="vi-VN" sz="2000" b="0" dirty="0" err="1">
                <a:solidFill>
                  <a:schemeClr val="bg1"/>
                </a:solidFill>
              </a:rPr>
              <a:t>loại</a:t>
            </a:r>
            <a:r>
              <a:rPr lang="vi-VN" sz="2000" b="0" dirty="0">
                <a:solidFill>
                  <a:schemeClr val="bg1"/>
                </a:solidFill>
              </a:rPr>
              <a:t> ở </a:t>
            </a:r>
            <a:r>
              <a:rPr lang="vi-VN" sz="2000" b="0" dirty="0" err="1">
                <a:solidFill>
                  <a:schemeClr val="bg1"/>
                </a:solidFill>
              </a:rPr>
              <a:t>chỗ</a:t>
            </a:r>
            <a:r>
              <a:rPr lang="vi-VN" sz="2000" b="0" dirty="0">
                <a:solidFill>
                  <a:schemeClr val="bg1"/>
                </a:solidFill>
              </a:rPr>
              <a:t> </a:t>
            </a:r>
            <a:r>
              <a:rPr lang="vi-VN" sz="2000" b="0" dirty="0" err="1">
                <a:solidFill>
                  <a:schemeClr val="bg1"/>
                </a:solidFill>
              </a:rPr>
              <a:t>tiếp</a:t>
            </a:r>
            <a:r>
              <a:rPr lang="vi-VN" sz="2000" b="0" dirty="0">
                <a:solidFill>
                  <a:schemeClr val="bg1"/>
                </a:solidFill>
              </a:rPr>
              <a:t> </a:t>
            </a:r>
            <a:r>
              <a:rPr lang="vi-VN" sz="2000" b="0" dirty="0" err="1">
                <a:solidFill>
                  <a:schemeClr val="bg1"/>
                </a:solidFill>
              </a:rPr>
              <a:t>xúc</a:t>
            </a:r>
            <a:r>
              <a:rPr lang="vi-VN" sz="2000" b="0" dirty="0">
                <a:solidFill>
                  <a:schemeClr val="bg1"/>
                </a:solidFill>
              </a:rPr>
              <a:t> </a:t>
            </a:r>
            <a:r>
              <a:rPr lang="vi-VN" sz="2000" b="0" dirty="0" err="1">
                <a:solidFill>
                  <a:schemeClr val="bg1"/>
                </a:solidFill>
              </a:rPr>
              <a:t>được</a:t>
            </a:r>
            <a:r>
              <a:rPr lang="vi-VN" sz="2000" b="0" dirty="0">
                <a:solidFill>
                  <a:schemeClr val="bg1"/>
                </a:solidFill>
              </a:rPr>
              <a:t> nung </a:t>
            </a:r>
            <a:r>
              <a:rPr lang="vi-VN" sz="2000" b="0" dirty="0" err="1">
                <a:solidFill>
                  <a:schemeClr val="bg1"/>
                </a:solidFill>
              </a:rPr>
              <a:t>tới</a:t>
            </a:r>
            <a:r>
              <a:rPr lang="vi-VN" sz="2000" b="0" dirty="0">
                <a:solidFill>
                  <a:schemeClr val="bg1"/>
                </a:solidFill>
              </a:rPr>
              <a:t> </a:t>
            </a:r>
            <a:r>
              <a:rPr lang="vi-VN" sz="2000" b="0" dirty="0" err="1">
                <a:solidFill>
                  <a:schemeClr val="bg1"/>
                </a:solidFill>
              </a:rPr>
              <a:t>trạng</a:t>
            </a:r>
            <a:r>
              <a:rPr lang="vi-VN" sz="2000" b="0" dirty="0">
                <a:solidFill>
                  <a:schemeClr val="bg1"/>
                </a:solidFill>
              </a:rPr>
              <a:t> </a:t>
            </a:r>
            <a:r>
              <a:rPr lang="vi-VN" sz="2000" b="0" dirty="0" err="1">
                <a:solidFill>
                  <a:schemeClr val="bg1"/>
                </a:solidFill>
              </a:rPr>
              <a:t>thái</a:t>
            </a:r>
            <a:r>
              <a:rPr lang="vi-VN" sz="2000" b="0" dirty="0">
                <a:solidFill>
                  <a:schemeClr val="bg1"/>
                </a:solidFill>
              </a:rPr>
              <a:t> </a:t>
            </a:r>
            <a:r>
              <a:rPr lang="vi-VN" sz="2000" b="0" dirty="0" err="1">
                <a:solidFill>
                  <a:schemeClr val="bg1"/>
                </a:solidFill>
              </a:rPr>
              <a:t>nóng</a:t>
            </a:r>
            <a:r>
              <a:rPr lang="vi-VN" sz="2000" b="0" dirty="0">
                <a:solidFill>
                  <a:schemeClr val="bg1"/>
                </a:solidFill>
              </a:rPr>
              <a:t> </a:t>
            </a:r>
            <a:r>
              <a:rPr lang="vi-VN" sz="2000" b="0" dirty="0" err="1">
                <a:solidFill>
                  <a:schemeClr val="bg1"/>
                </a:solidFill>
              </a:rPr>
              <a:t>chảy</a:t>
            </a:r>
            <a:r>
              <a:rPr lang="vi-VN" sz="2000" b="0" dirty="0">
                <a:solidFill>
                  <a:schemeClr val="bg1"/>
                </a:solidFill>
              </a:rPr>
              <a:t> </a:t>
            </a:r>
            <a:r>
              <a:rPr lang="vi-VN" sz="2000" b="0" dirty="0" err="1">
                <a:solidFill>
                  <a:schemeClr val="bg1"/>
                </a:solidFill>
              </a:rPr>
              <a:t>bằng</a:t>
            </a:r>
            <a:r>
              <a:rPr lang="vi-VN" sz="2000" b="0" dirty="0">
                <a:solidFill>
                  <a:schemeClr val="bg1"/>
                </a:solidFill>
              </a:rPr>
              <a:t> </a:t>
            </a:r>
            <a:r>
              <a:rPr lang="vi-VN" sz="2000" b="0" dirty="0" err="1">
                <a:solidFill>
                  <a:schemeClr val="bg1"/>
                </a:solidFill>
              </a:rPr>
              <a:t>ngọn</a:t>
            </a:r>
            <a:r>
              <a:rPr lang="vi-VN" sz="2000" b="0" dirty="0">
                <a:solidFill>
                  <a:schemeClr val="bg1"/>
                </a:solidFill>
              </a:rPr>
              <a:t> </a:t>
            </a:r>
            <a:r>
              <a:rPr lang="vi-VN" sz="2000" b="0" dirty="0" err="1">
                <a:solidFill>
                  <a:schemeClr val="bg1"/>
                </a:solidFill>
              </a:rPr>
              <a:t>lửa</a:t>
            </a:r>
            <a:r>
              <a:rPr lang="vi-VN" sz="2000" b="0" dirty="0">
                <a:solidFill>
                  <a:schemeClr val="bg1"/>
                </a:solidFill>
              </a:rPr>
              <a:t> </a:t>
            </a:r>
            <a:r>
              <a:rPr lang="vi-VN" sz="2000" b="0" dirty="0" err="1">
                <a:solidFill>
                  <a:schemeClr val="bg1"/>
                </a:solidFill>
              </a:rPr>
              <a:t>hồ</a:t>
            </a:r>
            <a:r>
              <a:rPr lang="vi-VN" sz="2000" b="0" dirty="0">
                <a:solidFill>
                  <a:schemeClr val="bg1"/>
                </a:solidFill>
              </a:rPr>
              <a:t> quang, </a:t>
            </a:r>
            <a:r>
              <a:rPr lang="vi-VN" sz="2000" b="0" dirty="0" err="1">
                <a:solidFill>
                  <a:schemeClr val="bg1"/>
                </a:solidFill>
              </a:rPr>
              <a:t>ngọn</a:t>
            </a:r>
            <a:r>
              <a:rPr lang="vi-VN" sz="2000" b="0" dirty="0">
                <a:solidFill>
                  <a:schemeClr val="bg1"/>
                </a:solidFill>
              </a:rPr>
              <a:t> </a:t>
            </a:r>
            <a:r>
              <a:rPr lang="vi-VN" sz="2000" b="0" dirty="0" err="1">
                <a:solidFill>
                  <a:schemeClr val="bg1"/>
                </a:solidFill>
              </a:rPr>
              <a:t>lửa</a:t>
            </a:r>
            <a:r>
              <a:rPr lang="vi-VN" sz="2000" b="0" dirty="0">
                <a:solidFill>
                  <a:schemeClr val="bg1"/>
                </a:solidFill>
              </a:rPr>
              <a:t> </a:t>
            </a:r>
            <a:r>
              <a:rPr lang="vi-VN" sz="2000" b="0" dirty="0" err="1">
                <a:solidFill>
                  <a:schemeClr val="bg1"/>
                </a:solidFill>
              </a:rPr>
              <a:t>khí</a:t>
            </a:r>
            <a:r>
              <a:rPr lang="vi-VN" sz="2000" b="0" dirty="0">
                <a:solidFill>
                  <a:schemeClr val="bg1"/>
                </a:solidFill>
              </a:rPr>
              <a:t> </a:t>
            </a:r>
            <a:r>
              <a:rPr lang="vi-VN" sz="2000" b="0" dirty="0" err="1">
                <a:solidFill>
                  <a:schemeClr val="bg1"/>
                </a:solidFill>
              </a:rPr>
              <a:t>đốt</a:t>
            </a:r>
            <a:r>
              <a:rPr lang="vi-VN" sz="2000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4580" name="AutoShape 20"/>
          <p:cNvSpPr>
            <a:spLocks noChangeArrowheads="1"/>
          </p:cNvSpPr>
          <p:nvPr/>
        </p:nvSpPr>
        <p:spPr bwMode="auto">
          <a:xfrm>
            <a:off x="4495800" y="4495800"/>
            <a:ext cx="3429000" cy="1905000"/>
          </a:xfrm>
          <a:prstGeom prst="cloudCallout">
            <a:avLst>
              <a:gd name="adj1" fmla="val 23241"/>
              <a:gd name="adj2" fmla="val -85750"/>
            </a:avLst>
          </a:prstGeom>
          <a:solidFill>
            <a:srgbClr val="FFFF99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chemeClr val="hlink"/>
                </a:solidFill>
                <a:latin typeface=".VnTime" pitchFamily="34" charset="0"/>
              </a:rPr>
              <a:t>Theo em que hµn (2) cã nhiÖm vô g×?</a:t>
            </a:r>
            <a:endParaRPr lang="en-US" sz="2400">
              <a:solidFill>
                <a:schemeClr val="hlink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AutoShape 2"/>
          <p:cNvSpPr>
            <a:spLocks noChangeArrowheads="1"/>
          </p:cNvSpPr>
          <p:nvPr/>
        </p:nvSpPr>
        <p:spPr bwMode="auto">
          <a:xfrm>
            <a:off x="-1" y="0"/>
            <a:ext cx="4479925" cy="6858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0" y="1752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0" y="2133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0" y="24384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0" y="28956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b) Đặc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iểm và ứng dụng:</a:t>
            </a:r>
            <a:endParaRPr lang="en-US"/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0" y="32004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2. Mối ghép bằng hàn:</a:t>
            </a: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0" y="3429000"/>
            <a:ext cx="388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a. Kh¸i niÖm:</a:t>
            </a:r>
          </a:p>
        </p:txBody>
      </p:sp>
      <p:sp>
        <p:nvSpPr>
          <p:cNvPr id="197645" name="Text Box 13"/>
          <p:cNvSpPr txBox="1">
            <a:spLocks noChangeArrowheads="1"/>
          </p:cNvSpPr>
          <p:nvPr/>
        </p:nvSpPr>
        <p:spPr bwMode="auto">
          <a:xfrm>
            <a:off x="0" y="36576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Ph©n lo¹i</a:t>
            </a:r>
            <a:r>
              <a:rPr lang="en-US" sz="200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97646" name="AutoShape 14"/>
          <p:cNvSpPr>
            <a:spLocks noChangeArrowheads="1"/>
          </p:cNvSpPr>
          <p:nvPr/>
        </p:nvSpPr>
        <p:spPr bwMode="auto">
          <a:xfrm>
            <a:off x="0" y="39624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nãng ch¶y</a:t>
            </a:r>
          </a:p>
        </p:txBody>
      </p:sp>
      <p:sp>
        <p:nvSpPr>
          <p:cNvPr id="197647" name="Line 15"/>
          <p:cNvSpPr>
            <a:spLocks noChangeShapeType="1"/>
          </p:cNvSpPr>
          <p:nvPr/>
        </p:nvSpPr>
        <p:spPr bwMode="auto">
          <a:xfrm>
            <a:off x="67056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7648" name="Picture 1" descr="cn8tr088h0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75"/>
          <a:stretch>
            <a:fillRect/>
          </a:stretch>
        </p:blipFill>
        <p:spPr bwMode="auto">
          <a:xfrm>
            <a:off x="5029200" y="304800"/>
            <a:ext cx="378936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49" name="Text Box 17"/>
          <p:cNvSpPr txBox="1">
            <a:spLocks noChangeArrowheads="1"/>
          </p:cNvSpPr>
          <p:nvPr/>
        </p:nvSpPr>
        <p:spPr bwMode="auto">
          <a:xfrm>
            <a:off x="4479925" y="3352800"/>
            <a:ext cx="458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/>
              <a:t>1- Mỏ hàn; 2- Que hàn; 3- Vật hàn</a:t>
            </a:r>
          </a:p>
        </p:txBody>
      </p:sp>
      <p:sp>
        <p:nvSpPr>
          <p:cNvPr id="197650" name="Text Box 18"/>
          <p:cNvSpPr txBox="1">
            <a:spLocks noChangeArrowheads="1"/>
          </p:cNvSpPr>
          <p:nvPr/>
        </p:nvSpPr>
        <p:spPr bwMode="auto">
          <a:xfrm>
            <a:off x="0" y="4343400"/>
            <a:ext cx="4572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Kim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loaïi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ôû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choã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tieáp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xuùc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ñöôïc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nung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tôùi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traïng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thaùi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noùng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chaûy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baèng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ngoïn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löûa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hoà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quang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,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ngoïn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löûa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khí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VNI-Book" pitchFamily="2" charset="0"/>
              </a:rPr>
              <a:t>ñoát</a:t>
            </a:r>
            <a:r>
              <a:rPr lang="en-US" sz="2000" b="0" dirty="0">
                <a:solidFill>
                  <a:schemeClr val="bg1"/>
                </a:solidFill>
                <a:latin typeface="VNI-Book" pitchFamily="2" charset="0"/>
              </a:rPr>
              <a:t>.</a:t>
            </a:r>
          </a:p>
        </p:txBody>
      </p:sp>
      <p:sp>
        <p:nvSpPr>
          <p:cNvPr id="197652" name="Text Box 20"/>
          <p:cNvSpPr txBox="1">
            <a:spLocks noChangeArrowheads="1"/>
          </p:cNvSpPr>
          <p:nvPr/>
        </p:nvSpPr>
        <p:spPr bwMode="auto">
          <a:xfrm>
            <a:off x="4648200" y="4038600"/>
            <a:ext cx="4191000" cy="1196975"/>
          </a:xfrm>
          <a:prstGeom prst="rect">
            <a:avLst/>
          </a:prstGeom>
          <a:solidFill>
            <a:srgbClr val="CCFF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latin typeface=".VnTime" pitchFamily="34" charset="0"/>
              </a:rPr>
              <a:t>Que hµn: Lµm nãng ch¶y kim lo¹i cña chi tiÕt(3) ®ång thêi cßn bæ sung kim lo¹i cho mèi ghÐp.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AutoShape 2"/>
          <p:cNvSpPr>
            <a:spLocks noChangeArrowheads="1"/>
          </p:cNvSpPr>
          <p:nvPr/>
        </p:nvSpPr>
        <p:spPr bwMode="auto">
          <a:xfrm>
            <a:off x="0" y="0"/>
            <a:ext cx="4191000" cy="6858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0" y="1752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0" y="2133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0" y="24384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0" y="28956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b) Đặc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iểm và ứng dụng:</a:t>
            </a:r>
            <a:endParaRPr lang="en-US"/>
          </a:p>
        </p:txBody>
      </p:sp>
      <p:sp>
        <p:nvSpPr>
          <p:cNvPr id="199691" name="Rectangle 11"/>
          <p:cNvSpPr>
            <a:spLocks noChangeArrowheads="1"/>
          </p:cNvSpPr>
          <p:nvPr/>
        </p:nvSpPr>
        <p:spPr bwMode="auto">
          <a:xfrm>
            <a:off x="0" y="32004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2. Mối ghép bằng hàn:</a:t>
            </a:r>
          </a:p>
        </p:txBody>
      </p:sp>
      <p:sp>
        <p:nvSpPr>
          <p:cNvPr id="199692" name="Rectangle 12"/>
          <p:cNvSpPr>
            <a:spLocks noChangeArrowheads="1"/>
          </p:cNvSpPr>
          <p:nvPr/>
        </p:nvSpPr>
        <p:spPr bwMode="auto">
          <a:xfrm>
            <a:off x="0" y="3429000"/>
            <a:ext cx="388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a. Kh¸i niÖm:</a:t>
            </a:r>
          </a:p>
        </p:txBody>
      </p:sp>
      <p:sp>
        <p:nvSpPr>
          <p:cNvPr id="199693" name="Text Box 13"/>
          <p:cNvSpPr txBox="1">
            <a:spLocks noChangeArrowheads="1"/>
          </p:cNvSpPr>
          <p:nvPr/>
        </p:nvSpPr>
        <p:spPr bwMode="auto">
          <a:xfrm>
            <a:off x="0" y="36576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Ph©n lo¹i</a:t>
            </a:r>
            <a:r>
              <a:rPr lang="en-US" sz="200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99694" name="AutoShape 14"/>
          <p:cNvSpPr>
            <a:spLocks noChangeArrowheads="1"/>
          </p:cNvSpPr>
          <p:nvPr/>
        </p:nvSpPr>
        <p:spPr bwMode="auto">
          <a:xfrm>
            <a:off x="0" y="39624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nãng ch¶y</a:t>
            </a:r>
          </a:p>
        </p:txBody>
      </p:sp>
      <p:sp>
        <p:nvSpPr>
          <p:cNvPr id="199695" name="Line 15"/>
          <p:cNvSpPr>
            <a:spLocks noChangeShapeType="1"/>
          </p:cNvSpPr>
          <p:nvPr/>
        </p:nvSpPr>
        <p:spPr bwMode="auto">
          <a:xfrm>
            <a:off x="67056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00" name="AutoShape 20"/>
          <p:cNvSpPr>
            <a:spLocks noChangeArrowheads="1"/>
          </p:cNvSpPr>
          <p:nvPr/>
        </p:nvSpPr>
        <p:spPr bwMode="auto">
          <a:xfrm>
            <a:off x="0" y="42672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¸p lùc</a:t>
            </a:r>
          </a:p>
        </p:txBody>
      </p:sp>
      <p:pic>
        <p:nvPicPr>
          <p:cNvPr id="199701" name="Picture 2" descr="cn8tr088h0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52400"/>
            <a:ext cx="48418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703" name="Text Box 23"/>
          <p:cNvSpPr txBox="1">
            <a:spLocks noChangeArrowheads="1"/>
          </p:cNvSpPr>
          <p:nvPr/>
        </p:nvSpPr>
        <p:spPr bwMode="auto">
          <a:xfrm>
            <a:off x="4953000" y="54102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CC0000"/>
                </a:solidFill>
              </a:rPr>
              <a:t>Thế nào là hàn áp lực?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00" grpId="0"/>
      <p:bldP spid="1997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AutoShape 2"/>
          <p:cNvSpPr>
            <a:spLocks noChangeArrowheads="1"/>
          </p:cNvSpPr>
          <p:nvPr/>
        </p:nvSpPr>
        <p:spPr bwMode="auto">
          <a:xfrm>
            <a:off x="0" y="0"/>
            <a:ext cx="4191000" cy="6858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0" y="1752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0" y="2133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0" y="24384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0" y="28956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b) Đặc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iểm và ứng dụng:</a:t>
            </a:r>
            <a:endParaRPr lang="en-US"/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0" y="32004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2. Mối ghép bằng hàn:</a:t>
            </a:r>
          </a:p>
        </p:txBody>
      </p:sp>
      <p:sp>
        <p:nvSpPr>
          <p:cNvPr id="202764" name="Rectangle 12"/>
          <p:cNvSpPr>
            <a:spLocks noChangeArrowheads="1"/>
          </p:cNvSpPr>
          <p:nvPr/>
        </p:nvSpPr>
        <p:spPr bwMode="auto">
          <a:xfrm>
            <a:off x="0" y="3429000"/>
            <a:ext cx="388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a. Kh¸i niÖm:</a:t>
            </a:r>
          </a:p>
        </p:txBody>
      </p:sp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0" y="36576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Ph©n lo¹i</a:t>
            </a:r>
            <a:r>
              <a:rPr lang="en-US" sz="200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2766" name="AutoShape 14"/>
          <p:cNvSpPr>
            <a:spLocks noChangeArrowheads="1"/>
          </p:cNvSpPr>
          <p:nvPr/>
        </p:nvSpPr>
        <p:spPr bwMode="auto">
          <a:xfrm>
            <a:off x="0" y="39624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nãng ch¶y</a:t>
            </a:r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>
            <a:off x="67056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8" name="AutoShape 16"/>
          <p:cNvSpPr>
            <a:spLocks noChangeArrowheads="1"/>
          </p:cNvSpPr>
          <p:nvPr/>
        </p:nvSpPr>
        <p:spPr bwMode="auto">
          <a:xfrm>
            <a:off x="0" y="42672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¸p lùc</a:t>
            </a:r>
          </a:p>
        </p:txBody>
      </p:sp>
      <p:pic>
        <p:nvPicPr>
          <p:cNvPr id="202769" name="Picture 2" descr="cn8tr088h0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52400"/>
            <a:ext cx="48418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71" name="Text Box 19"/>
          <p:cNvSpPr txBox="1">
            <a:spLocks noChangeArrowheads="1"/>
          </p:cNvSpPr>
          <p:nvPr/>
        </p:nvSpPr>
        <p:spPr bwMode="auto">
          <a:xfrm>
            <a:off x="0" y="4572000"/>
            <a:ext cx="4114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Kim loại ở chỗ tiếp xúc được nung đến trạng thái dẻo,dùng lực ép chúng lại với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AutoShape 2"/>
          <p:cNvSpPr>
            <a:spLocks noChangeArrowheads="1"/>
          </p:cNvSpPr>
          <p:nvPr/>
        </p:nvSpPr>
        <p:spPr bwMode="auto">
          <a:xfrm>
            <a:off x="0" y="0"/>
            <a:ext cx="4191000" cy="6858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0" y="1752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0" y="2133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0" y="24384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0" y="28956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b) Đặc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iểm và ứng dụng:</a:t>
            </a:r>
            <a:endParaRPr lang="en-US"/>
          </a:p>
        </p:txBody>
      </p:sp>
      <p:sp>
        <p:nvSpPr>
          <p:cNvPr id="206859" name="Rectangle 11"/>
          <p:cNvSpPr>
            <a:spLocks noChangeArrowheads="1"/>
          </p:cNvSpPr>
          <p:nvPr/>
        </p:nvSpPr>
        <p:spPr bwMode="auto">
          <a:xfrm>
            <a:off x="0" y="32004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2. Mối ghép bằng hàn:</a:t>
            </a:r>
          </a:p>
        </p:txBody>
      </p:sp>
      <p:sp>
        <p:nvSpPr>
          <p:cNvPr id="206860" name="Rectangle 12"/>
          <p:cNvSpPr>
            <a:spLocks noChangeArrowheads="1"/>
          </p:cNvSpPr>
          <p:nvPr/>
        </p:nvSpPr>
        <p:spPr bwMode="auto">
          <a:xfrm>
            <a:off x="0" y="3429000"/>
            <a:ext cx="388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a. Kh¸i niÖm:</a:t>
            </a:r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0" y="36576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Ph©n lo¹i</a:t>
            </a:r>
            <a:r>
              <a:rPr lang="en-US" sz="200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6862" name="AutoShape 14"/>
          <p:cNvSpPr>
            <a:spLocks noChangeArrowheads="1"/>
          </p:cNvSpPr>
          <p:nvPr/>
        </p:nvSpPr>
        <p:spPr bwMode="auto">
          <a:xfrm>
            <a:off x="0" y="39624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nãng ch¶y</a:t>
            </a:r>
          </a:p>
        </p:txBody>
      </p:sp>
      <p:sp>
        <p:nvSpPr>
          <p:cNvPr id="206863" name="Line 15"/>
          <p:cNvSpPr>
            <a:spLocks noChangeShapeType="1"/>
          </p:cNvSpPr>
          <p:nvPr/>
        </p:nvSpPr>
        <p:spPr bwMode="auto">
          <a:xfrm>
            <a:off x="67056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4" name="AutoShape 16"/>
          <p:cNvSpPr>
            <a:spLocks noChangeArrowheads="1"/>
          </p:cNvSpPr>
          <p:nvPr/>
        </p:nvSpPr>
        <p:spPr bwMode="auto">
          <a:xfrm>
            <a:off x="0" y="42672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¸p lùc</a:t>
            </a:r>
          </a:p>
        </p:txBody>
      </p:sp>
      <p:pic>
        <p:nvPicPr>
          <p:cNvPr id="206865" name="Picture 2" descr="cn8tr088h0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25" y="0"/>
            <a:ext cx="48418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66" name="Text Box 18"/>
          <p:cNvSpPr txBox="1">
            <a:spLocks noChangeArrowheads="1"/>
          </p:cNvSpPr>
          <p:nvPr/>
        </p:nvSpPr>
        <p:spPr bwMode="auto">
          <a:xfrm>
            <a:off x="0" y="4572000"/>
            <a:ext cx="4114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Kim loại ở chỗ tiếp xúc được nung đến trạng thái dẻo,dùng lực ép chúng lại với nhau</a:t>
            </a:r>
          </a:p>
        </p:txBody>
      </p:sp>
      <p:sp>
        <p:nvSpPr>
          <p:cNvPr id="206867" name="Text Box 19"/>
          <p:cNvSpPr txBox="1">
            <a:spLocks noChangeArrowheads="1"/>
          </p:cNvSpPr>
          <p:nvPr/>
        </p:nvSpPr>
        <p:spPr bwMode="auto">
          <a:xfrm>
            <a:off x="4495800" y="5029200"/>
            <a:ext cx="403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chemeClr val="hlink"/>
                </a:solidFill>
              </a:rPr>
              <a:t>Em có nhận xét gì về nhiệt độ nóng chảy và nhiệt độ dẻo của kim loại?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AutoShape 2"/>
          <p:cNvSpPr>
            <a:spLocks noChangeArrowheads="1"/>
          </p:cNvSpPr>
          <p:nvPr/>
        </p:nvSpPr>
        <p:spPr bwMode="auto">
          <a:xfrm>
            <a:off x="0" y="0"/>
            <a:ext cx="4191000" cy="6858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0" y="1752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0" y="2133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0" y="24384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sp>
        <p:nvSpPr>
          <p:cNvPr id="208906" name="Rectangle 10"/>
          <p:cNvSpPr>
            <a:spLocks noChangeArrowheads="1"/>
          </p:cNvSpPr>
          <p:nvPr/>
        </p:nvSpPr>
        <p:spPr bwMode="auto">
          <a:xfrm>
            <a:off x="0" y="28956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b) Đặc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iểm và ứng dụng:</a:t>
            </a:r>
            <a:endParaRPr lang="en-US"/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0" y="32004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2. Mối ghép bằng hàn:</a:t>
            </a:r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0" y="3429000"/>
            <a:ext cx="388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a. Kh¸i niÖm:</a:t>
            </a:r>
          </a:p>
        </p:txBody>
      </p: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0" y="36576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Ph©n lo¹i</a:t>
            </a:r>
            <a:r>
              <a:rPr lang="en-US" sz="200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8910" name="AutoShape 14"/>
          <p:cNvSpPr>
            <a:spLocks noChangeArrowheads="1"/>
          </p:cNvSpPr>
          <p:nvPr/>
        </p:nvSpPr>
        <p:spPr bwMode="auto">
          <a:xfrm>
            <a:off x="0" y="39624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nãng ch¶y</a:t>
            </a:r>
          </a:p>
        </p:txBody>
      </p:sp>
      <p:sp>
        <p:nvSpPr>
          <p:cNvPr id="208911" name="Line 15"/>
          <p:cNvSpPr>
            <a:spLocks noChangeShapeType="1"/>
          </p:cNvSpPr>
          <p:nvPr/>
        </p:nvSpPr>
        <p:spPr bwMode="auto">
          <a:xfrm>
            <a:off x="67056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2" name="AutoShape 16"/>
          <p:cNvSpPr>
            <a:spLocks noChangeArrowheads="1"/>
          </p:cNvSpPr>
          <p:nvPr/>
        </p:nvSpPr>
        <p:spPr bwMode="auto">
          <a:xfrm>
            <a:off x="0" y="42672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¸p lùc</a:t>
            </a:r>
          </a:p>
        </p:txBody>
      </p:sp>
      <p:pic>
        <p:nvPicPr>
          <p:cNvPr id="208913" name="Picture 2" descr="cn8tr088h0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25" y="0"/>
            <a:ext cx="48418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14" name="Text Box 18"/>
          <p:cNvSpPr txBox="1">
            <a:spLocks noChangeArrowheads="1"/>
          </p:cNvSpPr>
          <p:nvPr/>
        </p:nvSpPr>
        <p:spPr bwMode="auto">
          <a:xfrm>
            <a:off x="0" y="4572000"/>
            <a:ext cx="4114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Kim loại ở chỗ tiếp xúc được nung đến trạng thái dẻo,dùng lực ép chúng lại với nhau</a:t>
            </a:r>
          </a:p>
        </p:txBody>
      </p:sp>
      <p:sp>
        <p:nvSpPr>
          <p:cNvPr id="208916" name="Text Box 20"/>
          <p:cNvSpPr txBox="1">
            <a:spLocks noChangeArrowheads="1"/>
          </p:cNvSpPr>
          <p:nvPr/>
        </p:nvSpPr>
        <p:spPr bwMode="auto">
          <a:xfrm>
            <a:off x="4267200" y="50292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Nhiệt độ nóng chảy &gt; nhiệt độ dẻo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AutoShape 2"/>
          <p:cNvSpPr>
            <a:spLocks noChangeArrowheads="1"/>
          </p:cNvSpPr>
          <p:nvPr/>
        </p:nvSpPr>
        <p:spPr bwMode="auto">
          <a:xfrm>
            <a:off x="0" y="0"/>
            <a:ext cx="4191000" cy="6858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0" y="1752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0" y="2133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204809" name="Rectangle 9"/>
          <p:cNvSpPr>
            <a:spLocks noChangeArrowheads="1"/>
          </p:cNvSpPr>
          <p:nvPr/>
        </p:nvSpPr>
        <p:spPr bwMode="auto">
          <a:xfrm>
            <a:off x="0" y="24384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sp>
        <p:nvSpPr>
          <p:cNvPr id="204810" name="Rectangle 10"/>
          <p:cNvSpPr>
            <a:spLocks noChangeArrowheads="1"/>
          </p:cNvSpPr>
          <p:nvPr/>
        </p:nvSpPr>
        <p:spPr bwMode="auto">
          <a:xfrm>
            <a:off x="0" y="28956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b) Đặc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iểm và ứng dụng:</a:t>
            </a:r>
            <a:endParaRPr lang="en-US"/>
          </a:p>
        </p:txBody>
      </p:sp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0" y="32004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2. Mối ghép bằng hàn:</a:t>
            </a:r>
          </a:p>
        </p:txBody>
      </p:sp>
      <p:sp>
        <p:nvSpPr>
          <p:cNvPr id="204812" name="Rectangle 12"/>
          <p:cNvSpPr>
            <a:spLocks noChangeArrowheads="1"/>
          </p:cNvSpPr>
          <p:nvPr/>
        </p:nvSpPr>
        <p:spPr bwMode="auto">
          <a:xfrm>
            <a:off x="0" y="3429000"/>
            <a:ext cx="388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a. Kh¸i niÖm:</a:t>
            </a:r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0" y="36576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Ph©n lo¹i</a:t>
            </a:r>
            <a:r>
              <a:rPr lang="en-US" sz="200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4814" name="AutoShape 14"/>
          <p:cNvSpPr>
            <a:spLocks noChangeArrowheads="1"/>
          </p:cNvSpPr>
          <p:nvPr/>
        </p:nvSpPr>
        <p:spPr bwMode="auto">
          <a:xfrm>
            <a:off x="0" y="39624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nãng ch¶y</a:t>
            </a:r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67056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6" name="AutoShape 16"/>
          <p:cNvSpPr>
            <a:spLocks noChangeArrowheads="1"/>
          </p:cNvSpPr>
          <p:nvPr/>
        </p:nvSpPr>
        <p:spPr bwMode="auto">
          <a:xfrm>
            <a:off x="0" y="42672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¸p lùc</a:t>
            </a:r>
          </a:p>
        </p:txBody>
      </p:sp>
      <p:sp>
        <p:nvSpPr>
          <p:cNvPr id="204818" name="Text Box 18"/>
          <p:cNvSpPr txBox="1">
            <a:spLocks noChangeArrowheads="1"/>
          </p:cNvSpPr>
          <p:nvPr/>
        </p:nvSpPr>
        <p:spPr bwMode="auto">
          <a:xfrm>
            <a:off x="5105400" y="4800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CC0000"/>
                </a:solidFill>
                <a:latin typeface=".VnTime" pitchFamily="34" charset="0"/>
              </a:rPr>
              <a:t>ThÕ nµo lµ hµn thiÕc?</a:t>
            </a:r>
          </a:p>
        </p:txBody>
      </p:sp>
      <p:sp>
        <p:nvSpPr>
          <p:cNvPr id="204819" name="AutoShape 19"/>
          <p:cNvSpPr>
            <a:spLocks noChangeArrowheads="1"/>
          </p:cNvSpPr>
          <p:nvPr/>
        </p:nvSpPr>
        <p:spPr bwMode="auto">
          <a:xfrm>
            <a:off x="0" y="4572000"/>
            <a:ext cx="41910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thiÕc</a:t>
            </a:r>
          </a:p>
        </p:txBody>
      </p:sp>
      <p:pic>
        <p:nvPicPr>
          <p:cNvPr id="204820" name="Picture 20" descr="T88_H25-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343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8" grpId="0"/>
      <p:bldP spid="2048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0" name="Picture 6" descr="xe-hai-giong-amt-e13-mau-tr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848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8791" name="AutoShape 7"/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hlink"/>
                </a:solidFill>
                <a:latin typeface=".VnTime" pitchFamily="34" charset="0"/>
              </a:rPr>
              <a:t>§Ó t¹o thµnh mét chiÕc xe ®¹p hoµn chØnh ta cÇn ph¶i cã</a:t>
            </a:r>
          </a:p>
          <a:p>
            <a:pPr algn="ctr"/>
            <a:r>
              <a:rPr lang="en-US" sz="2800">
                <a:solidFill>
                  <a:schemeClr val="hlink"/>
                </a:solidFill>
                <a:latin typeface=".VnTime" pitchFamily="34" charset="0"/>
              </a:rPr>
              <a:t>nh÷ng lo¹i mèi ghÐp nµo,  khi ghÐp c¸c chi tiÕt víi nhau?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AutoShape 2"/>
          <p:cNvSpPr>
            <a:spLocks noChangeArrowheads="1"/>
          </p:cNvSpPr>
          <p:nvPr/>
        </p:nvSpPr>
        <p:spPr bwMode="auto">
          <a:xfrm>
            <a:off x="0" y="0"/>
            <a:ext cx="4191000" cy="6858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0" y="1752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0" y="2133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210953" name="Rectangle 9"/>
          <p:cNvSpPr>
            <a:spLocks noChangeArrowheads="1"/>
          </p:cNvSpPr>
          <p:nvPr/>
        </p:nvSpPr>
        <p:spPr bwMode="auto">
          <a:xfrm>
            <a:off x="0" y="24384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sp>
        <p:nvSpPr>
          <p:cNvPr id="210954" name="Rectangle 10"/>
          <p:cNvSpPr>
            <a:spLocks noChangeArrowheads="1"/>
          </p:cNvSpPr>
          <p:nvPr/>
        </p:nvSpPr>
        <p:spPr bwMode="auto">
          <a:xfrm>
            <a:off x="0" y="28956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b) Đặc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iểm và ứng dụng:</a:t>
            </a:r>
            <a:endParaRPr lang="en-US"/>
          </a:p>
        </p:txBody>
      </p:sp>
      <p:sp>
        <p:nvSpPr>
          <p:cNvPr id="210955" name="Rectangle 11"/>
          <p:cNvSpPr>
            <a:spLocks noChangeArrowheads="1"/>
          </p:cNvSpPr>
          <p:nvPr/>
        </p:nvSpPr>
        <p:spPr bwMode="auto">
          <a:xfrm>
            <a:off x="0" y="32004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2. Mối ghép bằng hàn:</a:t>
            </a:r>
          </a:p>
        </p:txBody>
      </p:sp>
      <p:sp>
        <p:nvSpPr>
          <p:cNvPr id="210956" name="Rectangle 12"/>
          <p:cNvSpPr>
            <a:spLocks noChangeArrowheads="1"/>
          </p:cNvSpPr>
          <p:nvPr/>
        </p:nvSpPr>
        <p:spPr bwMode="auto">
          <a:xfrm>
            <a:off x="0" y="3429000"/>
            <a:ext cx="388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a. Kh¸i niÖm: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0" y="36576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Ph©n lo¹i</a:t>
            </a:r>
            <a:r>
              <a:rPr lang="en-US" sz="200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10958" name="AutoShape 14"/>
          <p:cNvSpPr>
            <a:spLocks noChangeArrowheads="1"/>
          </p:cNvSpPr>
          <p:nvPr/>
        </p:nvSpPr>
        <p:spPr bwMode="auto">
          <a:xfrm>
            <a:off x="0" y="39624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nãng ch¶y</a:t>
            </a:r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67056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AutoShape 16"/>
          <p:cNvSpPr>
            <a:spLocks noChangeArrowheads="1"/>
          </p:cNvSpPr>
          <p:nvPr/>
        </p:nvSpPr>
        <p:spPr bwMode="auto">
          <a:xfrm>
            <a:off x="0" y="42672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¸p lùc</a:t>
            </a:r>
          </a:p>
        </p:txBody>
      </p:sp>
      <p:sp>
        <p:nvSpPr>
          <p:cNvPr id="210962" name="AutoShape 18"/>
          <p:cNvSpPr>
            <a:spLocks noChangeArrowheads="1"/>
          </p:cNvSpPr>
          <p:nvPr/>
        </p:nvSpPr>
        <p:spPr bwMode="auto">
          <a:xfrm>
            <a:off x="0" y="4572000"/>
            <a:ext cx="41910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thiÕc</a:t>
            </a:r>
          </a:p>
        </p:txBody>
      </p:sp>
      <p:pic>
        <p:nvPicPr>
          <p:cNvPr id="210963" name="Picture 19" descr="T88_H25-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343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0964" name="Text Box 20"/>
          <p:cNvSpPr txBox="1">
            <a:spLocks noChangeArrowheads="1"/>
          </p:cNvSpPr>
          <p:nvPr/>
        </p:nvSpPr>
        <p:spPr bwMode="auto">
          <a:xfrm>
            <a:off x="0" y="4953000"/>
            <a:ext cx="403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000" b="0" dirty="0">
                <a:solidFill>
                  <a:schemeClr val="bg1"/>
                </a:solidFill>
              </a:rPr>
              <a:t>Chi </a:t>
            </a:r>
            <a:r>
              <a:rPr lang="vi-VN" sz="2000" b="0" dirty="0" err="1">
                <a:solidFill>
                  <a:schemeClr val="bg1"/>
                </a:solidFill>
              </a:rPr>
              <a:t>tiết</a:t>
            </a:r>
            <a:r>
              <a:rPr lang="vi-VN" sz="2000" b="0" dirty="0">
                <a:solidFill>
                  <a:schemeClr val="bg1"/>
                </a:solidFill>
              </a:rPr>
              <a:t> </a:t>
            </a:r>
            <a:r>
              <a:rPr lang="vi-VN" sz="2000" b="0" dirty="0" err="1">
                <a:solidFill>
                  <a:schemeClr val="bg1"/>
                </a:solidFill>
              </a:rPr>
              <a:t>hàn</a:t>
            </a:r>
            <a:r>
              <a:rPr lang="vi-VN" sz="2000" b="0" dirty="0">
                <a:solidFill>
                  <a:schemeClr val="bg1"/>
                </a:solidFill>
              </a:rPr>
              <a:t> ở </a:t>
            </a:r>
            <a:r>
              <a:rPr lang="vi-VN" sz="2000" b="0" dirty="0" err="1">
                <a:solidFill>
                  <a:schemeClr val="bg1"/>
                </a:solidFill>
              </a:rPr>
              <a:t>thể</a:t>
            </a:r>
            <a:r>
              <a:rPr lang="vi-VN" sz="2000" b="0" dirty="0">
                <a:solidFill>
                  <a:schemeClr val="bg1"/>
                </a:solidFill>
              </a:rPr>
              <a:t> </a:t>
            </a:r>
            <a:r>
              <a:rPr lang="vi-VN" sz="2000" b="0" dirty="0" err="1">
                <a:solidFill>
                  <a:schemeClr val="bg1"/>
                </a:solidFill>
              </a:rPr>
              <a:t>rắn</a:t>
            </a:r>
            <a:r>
              <a:rPr lang="vi-VN" sz="2000" b="0" dirty="0">
                <a:solidFill>
                  <a:schemeClr val="bg1"/>
                </a:solidFill>
              </a:rPr>
              <a:t>, </a:t>
            </a:r>
            <a:r>
              <a:rPr lang="vi-VN" sz="2000" b="0" dirty="0" err="1">
                <a:solidFill>
                  <a:schemeClr val="bg1"/>
                </a:solidFill>
              </a:rPr>
              <a:t>thiếc</a:t>
            </a:r>
            <a:r>
              <a:rPr lang="vi-VN" sz="2000" b="0" dirty="0">
                <a:solidFill>
                  <a:schemeClr val="bg1"/>
                </a:solidFill>
              </a:rPr>
              <a:t> </a:t>
            </a:r>
            <a:r>
              <a:rPr lang="vi-VN" sz="2000" b="0" dirty="0" err="1">
                <a:solidFill>
                  <a:schemeClr val="bg1"/>
                </a:solidFill>
              </a:rPr>
              <a:t>được</a:t>
            </a:r>
            <a:r>
              <a:rPr lang="vi-VN" sz="2000" b="0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b="0" dirty="0" err="1">
                <a:solidFill>
                  <a:schemeClr val="bg1"/>
                </a:solidFill>
              </a:rPr>
              <a:t>nung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nóng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chảy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làm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kết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dính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kim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b="0" dirty="0" err="1">
                <a:solidFill>
                  <a:schemeClr val="bg1"/>
                </a:solidFill>
              </a:rPr>
              <a:t>loại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với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nhau</a:t>
            </a:r>
            <a:r>
              <a:rPr lang="en-US" sz="2000" b="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531px-smaw_welding_af_n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276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2995" name="Picture 3" descr="anh han khi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"/>
            <a:ext cx="5410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2996" name="Picture 4" descr="anh ro bot han kim loai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581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2997" name="Picture 5" descr="robot han kim lo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5410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381000" y="5364163"/>
            <a:ext cx="251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latin typeface=".VnTime" pitchFamily="34" charset="0"/>
              </a:rPr>
              <a:t>Hµn hå quang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4572000" y="53340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latin typeface=".VnTime" pitchFamily="34" charset="0"/>
              </a:rPr>
              <a:t>Hµn khÝ ch¸y(hµn h¬i)</a:t>
            </a:r>
            <a:endParaRPr lang="en-US" b="0"/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2438400" y="57150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latin typeface=".VnTime" pitchFamily="34" charset="0"/>
              </a:rPr>
              <a:t>Robot hµn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8" grpId="0"/>
      <p:bldP spid="212998" grpId="1"/>
      <p:bldP spid="212999" grpId="0"/>
      <p:bldP spid="212999" grpId="1"/>
      <p:bldP spid="21300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AutoShape 2"/>
          <p:cNvSpPr>
            <a:spLocks noChangeArrowheads="1"/>
          </p:cNvSpPr>
          <p:nvPr/>
        </p:nvSpPr>
        <p:spPr bwMode="auto">
          <a:xfrm>
            <a:off x="0" y="0"/>
            <a:ext cx="3657600" cy="39624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0" y="0"/>
            <a:ext cx="411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®Þnh –Mèi ghÐp kh«ng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12954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0" y="1600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0" y="1981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0" y="2362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0" y="27432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0" y="30480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b) Đặc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iểm và ứng dụng:</a:t>
            </a:r>
            <a:endParaRPr lang="en-US"/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0" y="33528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2. Mối ghép bằng hàn:</a:t>
            </a:r>
          </a:p>
        </p:txBody>
      </p:sp>
      <p:sp>
        <p:nvSpPr>
          <p:cNvPr id="180239" name="AutoShape 15"/>
          <p:cNvSpPr>
            <a:spLocks noChangeArrowheads="1"/>
          </p:cNvSpPr>
          <p:nvPr/>
        </p:nvSpPr>
        <p:spPr bwMode="auto">
          <a:xfrm>
            <a:off x="3733800" y="3429000"/>
            <a:ext cx="1524000" cy="685800"/>
          </a:xfrm>
          <a:prstGeom prst="flowChartTerminator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hlink"/>
                </a:solidFill>
                <a:latin typeface=".VnTime" pitchFamily="34" charset="0"/>
              </a:rPr>
              <a:t>Hµn nãng</a:t>
            </a:r>
          </a:p>
          <a:p>
            <a:pPr algn="ctr"/>
            <a:r>
              <a:rPr lang="en-US" sz="2000">
                <a:solidFill>
                  <a:schemeClr val="hlink"/>
                </a:solidFill>
                <a:latin typeface=".VnTime" pitchFamily="34" charset="0"/>
              </a:rPr>
              <a:t> ch¶y</a:t>
            </a:r>
          </a:p>
        </p:txBody>
      </p:sp>
      <p:sp>
        <p:nvSpPr>
          <p:cNvPr id="180240" name="AutoShape 16"/>
          <p:cNvSpPr>
            <a:spLocks noChangeArrowheads="1"/>
          </p:cNvSpPr>
          <p:nvPr/>
        </p:nvSpPr>
        <p:spPr bwMode="auto">
          <a:xfrm>
            <a:off x="5638800" y="3505200"/>
            <a:ext cx="1676400" cy="609600"/>
          </a:xfrm>
          <a:prstGeom prst="flowChartTerminator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hlink"/>
                </a:solidFill>
                <a:latin typeface=".VnTime" pitchFamily="34" charset="0"/>
              </a:rPr>
              <a:t>Hµn</a:t>
            </a:r>
          </a:p>
          <a:p>
            <a:pPr algn="ctr"/>
            <a:r>
              <a:rPr lang="en-US" sz="2000">
                <a:solidFill>
                  <a:schemeClr val="hlink"/>
                </a:solidFill>
                <a:latin typeface=".VnTime" pitchFamily="34" charset="0"/>
              </a:rPr>
              <a:t> ¸p lùc</a:t>
            </a:r>
          </a:p>
        </p:txBody>
      </p:sp>
      <p:sp>
        <p:nvSpPr>
          <p:cNvPr id="180241" name="AutoShape 17"/>
          <p:cNvSpPr>
            <a:spLocks noChangeArrowheads="1"/>
          </p:cNvSpPr>
          <p:nvPr/>
        </p:nvSpPr>
        <p:spPr bwMode="auto">
          <a:xfrm>
            <a:off x="7620000" y="3429000"/>
            <a:ext cx="1295400" cy="685800"/>
          </a:xfrm>
          <a:prstGeom prst="flowChartTerminator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hlink"/>
                </a:solidFill>
                <a:latin typeface=".VnTime" pitchFamily="34" charset="0"/>
              </a:rPr>
              <a:t>Hµn </a:t>
            </a:r>
          </a:p>
          <a:p>
            <a:pPr algn="ctr"/>
            <a:r>
              <a:rPr lang="en-US" sz="2000">
                <a:solidFill>
                  <a:schemeClr val="hlink"/>
                </a:solidFill>
                <a:latin typeface=".VnTime" pitchFamily="34" charset="0"/>
              </a:rPr>
              <a:t>thiÕc</a:t>
            </a:r>
          </a:p>
        </p:txBody>
      </p:sp>
      <p:sp>
        <p:nvSpPr>
          <p:cNvPr id="180242" name="AutoShape 18"/>
          <p:cNvSpPr>
            <a:spLocks noChangeArrowheads="1"/>
          </p:cNvSpPr>
          <p:nvPr/>
        </p:nvSpPr>
        <p:spPr bwMode="auto">
          <a:xfrm>
            <a:off x="0" y="4953000"/>
            <a:ext cx="3048000" cy="17526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chemeClr val="hlink"/>
                </a:solidFill>
                <a:latin typeface=".VnTime" pitchFamily="34" charset="0"/>
              </a:rPr>
              <a:t>Kim lo¹i ë chç tiÕp xóc</a:t>
            </a:r>
          </a:p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chemeClr val="hlink"/>
                </a:solidFill>
                <a:latin typeface=".VnTime" pitchFamily="34" charset="0"/>
              </a:rPr>
              <a:t> ®­îcnung tíi tr¹ng th¸i</a:t>
            </a:r>
          </a:p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chemeClr val="hlink"/>
                </a:solidFill>
                <a:latin typeface=".VnTime" pitchFamily="34" charset="0"/>
              </a:rPr>
              <a:t> nãng ch¶y b»ngngän löa</a:t>
            </a:r>
          </a:p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chemeClr val="hlink"/>
                </a:solidFill>
                <a:latin typeface=".VnTime" pitchFamily="34" charset="0"/>
              </a:rPr>
              <a:t> hå quang, ngän löa khÝ ®èt.</a:t>
            </a:r>
          </a:p>
        </p:txBody>
      </p:sp>
      <p:sp>
        <p:nvSpPr>
          <p:cNvPr id="180243" name="AutoShape 19"/>
          <p:cNvSpPr>
            <a:spLocks noChangeArrowheads="1"/>
          </p:cNvSpPr>
          <p:nvPr/>
        </p:nvSpPr>
        <p:spPr bwMode="auto">
          <a:xfrm>
            <a:off x="3276600" y="5029200"/>
            <a:ext cx="2971800" cy="16764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chemeClr val="hlink"/>
                </a:solidFill>
              </a:rPr>
              <a:t>Kim loại ở chỗ tiếp xúc </a:t>
            </a:r>
          </a:p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chemeClr val="hlink"/>
                </a:solidFill>
              </a:rPr>
              <a:t>được nung đến trạng thái</a:t>
            </a:r>
          </a:p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chemeClr val="hlink"/>
                </a:solidFill>
              </a:rPr>
              <a:t> dẻo,dùng lực ép chúng</a:t>
            </a:r>
          </a:p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chemeClr val="hlink"/>
                </a:solidFill>
              </a:rPr>
              <a:t> lại với nhau</a:t>
            </a:r>
            <a:endParaRPr lang="en-US" sz="1600">
              <a:solidFill>
                <a:schemeClr val="hlink"/>
              </a:solidFill>
            </a:endParaRPr>
          </a:p>
        </p:txBody>
      </p:sp>
      <p:sp>
        <p:nvSpPr>
          <p:cNvPr id="180244" name="AutoShape 20"/>
          <p:cNvSpPr>
            <a:spLocks noChangeArrowheads="1"/>
          </p:cNvSpPr>
          <p:nvPr/>
        </p:nvSpPr>
        <p:spPr bwMode="auto">
          <a:xfrm>
            <a:off x="6324600" y="4953000"/>
            <a:ext cx="2819400" cy="17526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chemeClr val="hlink"/>
                </a:solidFill>
                <a:latin typeface=".VnTime" pitchFamily="34" charset="0"/>
              </a:rPr>
              <a:t>Chi tiÕt hµn ë thÓ r¾n,</a:t>
            </a:r>
          </a:p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chemeClr val="hlink"/>
                </a:solidFill>
                <a:latin typeface=".VnTime" pitchFamily="34" charset="0"/>
              </a:rPr>
              <a:t> thiÕc ®­îc nung </a:t>
            </a:r>
          </a:p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chemeClr val="hlink"/>
                </a:solidFill>
                <a:latin typeface=".VnTime" pitchFamily="34" charset="0"/>
              </a:rPr>
              <a:t>nãng ch¶y lµm kÕt </a:t>
            </a:r>
          </a:p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chemeClr val="hlink"/>
                </a:solidFill>
                <a:latin typeface=".VnTime" pitchFamily="34" charset="0"/>
              </a:rPr>
              <a:t>dÝnh kim lo¹i víi nhau</a:t>
            </a:r>
            <a:r>
              <a:rPr lang="en-US" sz="2000">
                <a:solidFill>
                  <a:schemeClr val="hlink"/>
                </a:solidFill>
                <a:latin typeface=".VnTime" pitchFamily="34" charset="0"/>
              </a:rPr>
              <a:t>.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180245" name="Line 21"/>
          <p:cNvSpPr>
            <a:spLocks noChangeShapeType="1"/>
          </p:cNvSpPr>
          <p:nvPr/>
        </p:nvSpPr>
        <p:spPr bwMode="auto">
          <a:xfrm flipH="1">
            <a:off x="2438400" y="41148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6" name="Line 22"/>
          <p:cNvSpPr>
            <a:spLocks noChangeShapeType="1"/>
          </p:cNvSpPr>
          <p:nvPr/>
        </p:nvSpPr>
        <p:spPr bwMode="auto">
          <a:xfrm flipH="1">
            <a:off x="5562600" y="41910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7" name="Line 23"/>
          <p:cNvSpPr>
            <a:spLocks noChangeShapeType="1"/>
          </p:cNvSpPr>
          <p:nvPr/>
        </p:nvSpPr>
        <p:spPr bwMode="auto">
          <a:xfrm>
            <a:off x="67056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8" name="Line 24"/>
          <p:cNvSpPr>
            <a:spLocks noChangeShapeType="1"/>
          </p:cNvSpPr>
          <p:nvPr/>
        </p:nvSpPr>
        <p:spPr bwMode="auto">
          <a:xfrm flipH="1">
            <a:off x="83820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50" name="AutoShape 26"/>
          <p:cNvSpPr>
            <a:spLocks noChangeArrowheads="1"/>
          </p:cNvSpPr>
          <p:nvPr/>
        </p:nvSpPr>
        <p:spPr bwMode="auto">
          <a:xfrm>
            <a:off x="4495800" y="1066800"/>
            <a:ext cx="3810000" cy="1219200"/>
          </a:xfrm>
          <a:prstGeom prst="flowChartTerminator">
            <a:avLst/>
          </a:prstGeom>
          <a:solidFill>
            <a:srgbClr val="FF99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hlink"/>
                </a:solidFill>
                <a:latin typeface=".VnTimeH" pitchFamily="34" charset="0"/>
              </a:rPr>
              <a:t>Mèi ghÐp b»ng hµn</a:t>
            </a:r>
          </a:p>
        </p:txBody>
      </p:sp>
      <p:sp>
        <p:nvSpPr>
          <p:cNvPr id="180252" name="Line 28"/>
          <p:cNvSpPr>
            <a:spLocks noChangeShapeType="1"/>
          </p:cNvSpPr>
          <p:nvPr/>
        </p:nvSpPr>
        <p:spPr bwMode="auto">
          <a:xfrm flipH="1">
            <a:off x="4648200" y="2514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53" name="Line 29"/>
          <p:cNvSpPr>
            <a:spLocks noChangeShapeType="1"/>
          </p:cNvSpPr>
          <p:nvPr/>
        </p:nvSpPr>
        <p:spPr bwMode="auto">
          <a:xfrm>
            <a:off x="64008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54" name="Line 30"/>
          <p:cNvSpPr>
            <a:spLocks noChangeShapeType="1"/>
          </p:cNvSpPr>
          <p:nvPr/>
        </p:nvSpPr>
        <p:spPr bwMode="auto">
          <a:xfrm>
            <a:off x="7239000" y="25146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8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8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9" grpId="0" animBg="1"/>
      <p:bldP spid="180240" grpId="0" animBg="1"/>
      <p:bldP spid="180241" grpId="0" animBg="1"/>
      <p:bldP spid="180242" grpId="0" animBg="1"/>
      <p:bldP spid="180243" grpId="0" animBg="1"/>
      <p:bldP spid="180244" grpId="0" animBg="1"/>
      <p:bldP spid="180245" grpId="0" animBg="1"/>
      <p:bldP spid="180246" grpId="0" animBg="1"/>
      <p:bldP spid="180248" grpId="0" animBg="1"/>
      <p:bldP spid="180250" grpId="0" animBg="1"/>
      <p:bldP spid="180252" grpId="0" animBg="1"/>
      <p:bldP spid="180253" grpId="0" animBg="1"/>
      <p:bldP spid="18025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AutoShape 2"/>
          <p:cNvSpPr>
            <a:spLocks noChangeArrowheads="1"/>
          </p:cNvSpPr>
          <p:nvPr/>
        </p:nvSpPr>
        <p:spPr bwMode="auto">
          <a:xfrm>
            <a:off x="0" y="0"/>
            <a:ext cx="4191000" cy="6858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0" y="1752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0" y="2133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0" y="24384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sp>
        <p:nvSpPr>
          <p:cNvPr id="219146" name="Rectangle 10"/>
          <p:cNvSpPr>
            <a:spLocks noChangeArrowheads="1"/>
          </p:cNvSpPr>
          <p:nvPr/>
        </p:nvSpPr>
        <p:spPr bwMode="auto">
          <a:xfrm>
            <a:off x="0" y="28956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b) Đặc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iểm và ứng dụng:</a:t>
            </a:r>
            <a:endParaRPr lang="en-US"/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0" y="32004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2. Mối ghép bằng hàn:</a:t>
            </a:r>
          </a:p>
        </p:txBody>
      </p:sp>
      <p:sp>
        <p:nvSpPr>
          <p:cNvPr id="219148" name="Rectangle 12"/>
          <p:cNvSpPr>
            <a:spLocks noChangeArrowheads="1"/>
          </p:cNvSpPr>
          <p:nvPr/>
        </p:nvSpPr>
        <p:spPr bwMode="auto">
          <a:xfrm>
            <a:off x="0" y="3581400"/>
            <a:ext cx="388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0">
                <a:solidFill>
                  <a:schemeClr val="bg1"/>
                </a:solidFill>
                <a:latin typeface=".VnTime" pitchFamily="34" charset="0"/>
              </a:rPr>
              <a:t>a. Kh¸i niÖm:</a:t>
            </a:r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0" y="39624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Ph©n lo¹i</a:t>
            </a:r>
            <a:r>
              <a:rPr lang="en-US" sz="200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19150" name="AutoShape 14"/>
          <p:cNvSpPr>
            <a:spLocks noChangeArrowheads="1"/>
          </p:cNvSpPr>
          <p:nvPr/>
        </p:nvSpPr>
        <p:spPr bwMode="auto">
          <a:xfrm>
            <a:off x="0" y="43434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nãng ch¶y</a:t>
            </a:r>
          </a:p>
        </p:txBody>
      </p:sp>
      <p:sp>
        <p:nvSpPr>
          <p:cNvPr id="219151" name="Line 15"/>
          <p:cNvSpPr>
            <a:spLocks noChangeShapeType="1"/>
          </p:cNvSpPr>
          <p:nvPr/>
        </p:nvSpPr>
        <p:spPr bwMode="auto">
          <a:xfrm>
            <a:off x="67056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52" name="AutoShape 16"/>
          <p:cNvSpPr>
            <a:spLocks noChangeArrowheads="1"/>
          </p:cNvSpPr>
          <p:nvPr/>
        </p:nvSpPr>
        <p:spPr bwMode="auto">
          <a:xfrm>
            <a:off x="0" y="47244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¸p lùc</a:t>
            </a:r>
          </a:p>
        </p:txBody>
      </p:sp>
      <p:sp>
        <p:nvSpPr>
          <p:cNvPr id="219153" name="AutoShape 17"/>
          <p:cNvSpPr>
            <a:spLocks noChangeArrowheads="1"/>
          </p:cNvSpPr>
          <p:nvPr/>
        </p:nvSpPr>
        <p:spPr bwMode="auto">
          <a:xfrm>
            <a:off x="0" y="5105400"/>
            <a:ext cx="41910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thiÕc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0" y="5486400"/>
            <a:ext cx="3733800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>
                <a:solidFill>
                  <a:schemeClr val="bg1"/>
                </a:solidFill>
                <a:latin typeface="Times New Roman" pitchFamily="18" charset="0"/>
              </a:rPr>
              <a:t>b) Đặc điểm và ứng dụng:</a:t>
            </a:r>
          </a:p>
        </p:txBody>
      </p:sp>
      <p:sp>
        <p:nvSpPr>
          <p:cNvPr id="219157" name="AutoShape 21"/>
          <p:cNvSpPr>
            <a:spLocks noChangeArrowheads="1"/>
          </p:cNvSpPr>
          <p:nvPr/>
        </p:nvSpPr>
        <p:spPr bwMode="auto">
          <a:xfrm>
            <a:off x="4648200" y="1371600"/>
            <a:ext cx="3733800" cy="1981200"/>
          </a:xfrm>
          <a:prstGeom prst="cloudCallout">
            <a:avLst>
              <a:gd name="adj1" fmla="val -42051"/>
              <a:gd name="adj2" fmla="val 78444"/>
            </a:avLst>
          </a:prstGeom>
          <a:solidFill>
            <a:srgbClr val="FFFF99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chemeClr val="hlink"/>
                </a:solidFill>
                <a:latin typeface=".VnTime" pitchFamily="34" charset="0"/>
              </a:rPr>
              <a:t>Mèi ghÐp b»ng hµn cã ®Æc ®iÓm vµ øng dông nh­ thÕ nµo?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191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AutoShape 2"/>
          <p:cNvSpPr>
            <a:spLocks noChangeArrowheads="1"/>
          </p:cNvSpPr>
          <p:nvPr/>
        </p:nvSpPr>
        <p:spPr bwMode="auto">
          <a:xfrm>
            <a:off x="0" y="0"/>
            <a:ext cx="4191000" cy="6858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0" y="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TiÕt 23: Mèi ghÐp cè ®Þnh –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H" pitchFamily="34" charset="0"/>
              </a:rPr>
              <a:t> Mèi ghÐp kh«ng th¸o ®­îc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0" y="83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I. Mèi ghÐp cè ®Þnh</a:t>
            </a: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Ph©n lo¹i: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0" y="273526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0" y="1752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II. Mối ghép không tháo </a:t>
            </a:r>
            <a:r>
              <a:rPr lang="vi-VN">
                <a:solidFill>
                  <a:schemeClr val="bg2"/>
                </a:solidFill>
              </a:rPr>
              <a:t>được</a:t>
            </a:r>
            <a:r>
              <a:rPr lang="en-US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0" y="2133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1. Mối ghép </a:t>
            </a:r>
            <a:r>
              <a:rPr lang="vi-VN">
                <a:solidFill>
                  <a:schemeClr val="bg2"/>
                </a:solidFill>
              </a:rPr>
              <a:t>đ</a:t>
            </a:r>
            <a:r>
              <a:rPr lang="en-US">
                <a:solidFill>
                  <a:schemeClr val="bg2"/>
                </a:solidFill>
              </a:rPr>
              <a:t>inh tán:</a:t>
            </a:r>
          </a:p>
        </p:txBody>
      </p:sp>
      <p:sp>
        <p:nvSpPr>
          <p:cNvPr id="221193" name="Rectangle 9"/>
          <p:cNvSpPr>
            <a:spLocks noChangeArrowheads="1"/>
          </p:cNvSpPr>
          <p:nvPr/>
        </p:nvSpPr>
        <p:spPr bwMode="auto">
          <a:xfrm>
            <a:off x="0" y="24384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a) Cấu tạo mối ghép:</a:t>
            </a:r>
          </a:p>
        </p:txBody>
      </p:sp>
      <p:sp>
        <p:nvSpPr>
          <p:cNvPr id="221194" name="Rectangle 10"/>
          <p:cNvSpPr>
            <a:spLocks noChangeArrowheads="1"/>
          </p:cNvSpPr>
          <p:nvPr/>
        </p:nvSpPr>
        <p:spPr bwMode="auto">
          <a:xfrm>
            <a:off x="0" y="28956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b) Đặc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iểm và ứng dụng:</a:t>
            </a:r>
            <a:endParaRPr lang="en-US"/>
          </a:p>
        </p:txBody>
      </p:sp>
      <p:sp>
        <p:nvSpPr>
          <p:cNvPr id="221195" name="Rectangle 11"/>
          <p:cNvSpPr>
            <a:spLocks noChangeArrowheads="1"/>
          </p:cNvSpPr>
          <p:nvPr/>
        </p:nvSpPr>
        <p:spPr bwMode="auto">
          <a:xfrm>
            <a:off x="0" y="32004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2. Mối ghép bằng hàn:</a:t>
            </a:r>
          </a:p>
        </p:txBody>
      </p:sp>
      <p:sp>
        <p:nvSpPr>
          <p:cNvPr id="221196" name="Rectangle 12"/>
          <p:cNvSpPr>
            <a:spLocks noChangeArrowheads="1"/>
          </p:cNvSpPr>
          <p:nvPr/>
        </p:nvSpPr>
        <p:spPr bwMode="auto">
          <a:xfrm>
            <a:off x="0" y="3581400"/>
            <a:ext cx="388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0">
                <a:solidFill>
                  <a:schemeClr val="bg1"/>
                </a:solidFill>
                <a:latin typeface=".VnTime" pitchFamily="34" charset="0"/>
              </a:rPr>
              <a:t>a. Kh¸i niÖm: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0" y="39624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Ph©n lo¹i</a:t>
            </a:r>
            <a:r>
              <a:rPr lang="en-US" sz="200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21198" name="AutoShape 14"/>
          <p:cNvSpPr>
            <a:spLocks noChangeArrowheads="1"/>
          </p:cNvSpPr>
          <p:nvPr/>
        </p:nvSpPr>
        <p:spPr bwMode="auto">
          <a:xfrm>
            <a:off x="0" y="43434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nãng ch¶y</a:t>
            </a:r>
          </a:p>
        </p:txBody>
      </p:sp>
      <p:sp>
        <p:nvSpPr>
          <p:cNvPr id="221199" name="Line 15"/>
          <p:cNvSpPr>
            <a:spLocks noChangeShapeType="1"/>
          </p:cNvSpPr>
          <p:nvPr/>
        </p:nvSpPr>
        <p:spPr bwMode="auto">
          <a:xfrm>
            <a:off x="67056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00" name="AutoShape 16"/>
          <p:cNvSpPr>
            <a:spLocks noChangeArrowheads="1"/>
          </p:cNvSpPr>
          <p:nvPr/>
        </p:nvSpPr>
        <p:spPr bwMode="auto">
          <a:xfrm>
            <a:off x="0" y="4724400"/>
            <a:ext cx="41148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¸p lùc</a:t>
            </a:r>
          </a:p>
        </p:txBody>
      </p:sp>
      <p:sp>
        <p:nvSpPr>
          <p:cNvPr id="221201" name="AutoShape 17"/>
          <p:cNvSpPr>
            <a:spLocks noChangeArrowheads="1"/>
          </p:cNvSpPr>
          <p:nvPr/>
        </p:nvSpPr>
        <p:spPr bwMode="auto">
          <a:xfrm>
            <a:off x="0" y="5105400"/>
            <a:ext cx="4191000" cy="3810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.VnTime" pitchFamily="34" charset="0"/>
              </a:rPr>
              <a:t>- Hµn thiÕc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0" y="5486400"/>
            <a:ext cx="3733800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b) Đặc điểm và ứng dụng:</a:t>
            </a:r>
          </a:p>
        </p:txBody>
      </p:sp>
      <p:sp>
        <p:nvSpPr>
          <p:cNvPr id="221205" name="Rectangle 21"/>
          <p:cNvSpPr>
            <a:spLocks noChangeArrowheads="1"/>
          </p:cNvSpPr>
          <p:nvPr/>
        </p:nvSpPr>
        <p:spPr bwMode="auto">
          <a:xfrm>
            <a:off x="4343400" y="533400"/>
            <a:ext cx="4572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u="sng">
                <a:solidFill>
                  <a:srgbClr val="FF0066"/>
                </a:solidFill>
                <a:latin typeface=".VnTimeH" pitchFamily="34" charset="0"/>
              </a:rPr>
              <a:t>§Æc ®iÓm</a:t>
            </a:r>
          </a:p>
          <a:p>
            <a:r>
              <a:rPr lang="vi-VN" sz="2400" b="0">
                <a:solidFill>
                  <a:srgbClr val="FF0066"/>
                </a:solidFill>
              </a:rPr>
              <a:t>Mối ghép hình thành trong thời </a:t>
            </a:r>
            <a:endParaRPr lang="en-US" sz="2400" b="0">
              <a:solidFill>
                <a:srgbClr val="FF0066"/>
              </a:solidFill>
            </a:endParaRPr>
          </a:p>
          <a:p>
            <a:r>
              <a:rPr lang="vi-VN" sz="2400" b="0">
                <a:solidFill>
                  <a:srgbClr val="FF0066"/>
                </a:solidFill>
              </a:rPr>
              <a:t>gian ngắn, kết cấu nhỏ gọn, </a:t>
            </a:r>
            <a:endParaRPr lang="en-US" sz="2400" b="0">
              <a:solidFill>
                <a:srgbClr val="FF0066"/>
              </a:solidFill>
            </a:endParaRPr>
          </a:p>
          <a:p>
            <a:r>
              <a:rPr lang="vi-VN" sz="2400" b="0">
                <a:solidFill>
                  <a:srgbClr val="FF0066"/>
                </a:solidFill>
              </a:rPr>
              <a:t>tiết kiệm</a:t>
            </a:r>
            <a:r>
              <a:rPr lang="en-US" sz="2400" b="0">
                <a:solidFill>
                  <a:srgbClr val="FF0066"/>
                </a:solidFill>
              </a:rPr>
              <a:t> </a:t>
            </a:r>
            <a:r>
              <a:rPr lang="vi-VN" sz="2400" b="0">
                <a:solidFill>
                  <a:srgbClr val="FF0066"/>
                </a:solidFill>
              </a:rPr>
              <a:t>được vật liệu,giảm giá </a:t>
            </a:r>
            <a:endParaRPr lang="en-US" sz="2400" b="0">
              <a:solidFill>
                <a:srgbClr val="FF0066"/>
              </a:solidFill>
            </a:endParaRPr>
          </a:p>
          <a:p>
            <a:r>
              <a:rPr lang="vi-VN" sz="2400" b="0">
                <a:solidFill>
                  <a:srgbClr val="FF0066"/>
                </a:solidFill>
              </a:rPr>
              <a:t>thành</a:t>
            </a:r>
            <a:r>
              <a:rPr lang="en-US" sz="2400" b="0">
                <a:solidFill>
                  <a:srgbClr val="FF0066"/>
                </a:solidFill>
              </a:rPr>
              <a:t>. Mối ghép hàn dễ bị nứt,</a:t>
            </a:r>
          </a:p>
          <a:p>
            <a:r>
              <a:rPr lang="en-US" sz="2400" b="0">
                <a:solidFill>
                  <a:srgbClr val="FF0066"/>
                </a:solidFill>
              </a:rPr>
              <a:t>giòn và chịu lực kém.</a:t>
            </a:r>
          </a:p>
        </p:txBody>
      </p:sp>
      <p:sp>
        <p:nvSpPr>
          <p:cNvPr id="221206" name="Rectangle 22"/>
          <p:cNvSpPr>
            <a:spLocks noChangeArrowheads="1"/>
          </p:cNvSpPr>
          <p:nvPr/>
        </p:nvSpPr>
        <p:spPr bwMode="auto">
          <a:xfrm>
            <a:off x="4343400" y="3429000"/>
            <a:ext cx="4800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2000" u="sng">
                <a:solidFill>
                  <a:srgbClr val="FF0066"/>
                </a:solidFill>
                <a:latin typeface=".VnTimeH" pitchFamily="34" charset="0"/>
              </a:rPr>
              <a:t>øng dông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vi-VN" sz="2400" b="0">
                <a:solidFill>
                  <a:srgbClr val="FF0066"/>
                </a:solidFill>
              </a:rPr>
              <a:t>Mối ghép hàn được ứng dụng </a:t>
            </a:r>
            <a:endParaRPr lang="en-US" sz="2400" b="0">
              <a:solidFill>
                <a:srgbClr val="FF0066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vi-VN" sz="2400" b="0">
                <a:solidFill>
                  <a:srgbClr val="FF0066"/>
                </a:solidFill>
              </a:rPr>
              <a:t>rộng rãi</a:t>
            </a:r>
            <a:r>
              <a:rPr lang="en-US" sz="2400" b="0">
                <a:solidFill>
                  <a:srgbClr val="FF0066"/>
                </a:solidFill>
              </a:rPr>
              <a:t> </a:t>
            </a:r>
            <a:r>
              <a:rPr lang="vi-VN" sz="2400" b="0">
                <a:solidFill>
                  <a:srgbClr val="FF0066"/>
                </a:solidFill>
              </a:rPr>
              <a:t>trong nhiều</a:t>
            </a:r>
            <a:r>
              <a:rPr lang="en-US" sz="2400" b="0">
                <a:solidFill>
                  <a:srgbClr val="FF0066"/>
                </a:solidFill>
              </a:rPr>
              <a:t> </a:t>
            </a:r>
            <a:r>
              <a:rPr lang="vi-VN" sz="2400" b="0">
                <a:solidFill>
                  <a:srgbClr val="FF0066"/>
                </a:solidFill>
              </a:rPr>
              <a:t>lĩnh vực</a:t>
            </a:r>
            <a:r>
              <a:rPr lang="en-US" sz="2400" b="0">
                <a:solidFill>
                  <a:srgbClr val="FF0066"/>
                </a:solidFill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0">
                <a:solidFill>
                  <a:srgbClr val="FF0066"/>
                </a:solidFill>
              </a:rPr>
              <a:t> </a:t>
            </a:r>
            <a:r>
              <a:rPr lang="vi-VN" sz="2400" b="0">
                <a:solidFill>
                  <a:srgbClr val="FF0066"/>
                </a:solidFill>
              </a:rPr>
              <a:t>tạo các khung giàn, </a:t>
            </a:r>
            <a:r>
              <a:rPr lang="en-US" sz="2400" b="0">
                <a:solidFill>
                  <a:srgbClr val="FF0066"/>
                </a:solidFill>
              </a:rPr>
              <a:t>t</a:t>
            </a:r>
            <a:r>
              <a:rPr lang="vi-VN" sz="2400" b="0">
                <a:solidFill>
                  <a:srgbClr val="FF0066"/>
                </a:solidFill>
              </a:rPr>
              <a:t>hùng chứa, </a:t>
            </a:r>
            <a:endParaRPr lang="en-US" sz="2400" b="0">
              <a:solidFill>
                <a:srgbClr val="FF0066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vi-VN" sz="2400" b="0">
                <a:solidFill>
                  <a:srgbClr val="FF0066"/>
                </a:solidFill>
              </a:rPr>
              <a:t>khung xe đạp</a:t>
            </a:r>
            <a:r>
              <a:rPr lang="en-US" sz="2400" b="0">
                <a:solidFill>
                  <a:srgbClr val="FF0066"/>
                </a:solidFill>
              </a:rPr>
              <a:t>, chế tạo ô tô,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0">
                <a:solidFill>
                  <a:srgbClr val="FF0066"/>
                </a:solidFill>
              </a:rPr>
              <a:t>đóng tàu thuỷ</a:t>
            </a:r>
            <a:r>
              <a:rPr lang="en-US" sz="2000" b="0">
                <a:solidFill>
                  <a:srgbClr val="FF0066"/>
                </a:solidFill>
              </a:rPr>
              <a:t> …</a:t>
            </a:r>
            <a:endParaRPr lang="vi-VN" sz="2000" b="0">
              <a:solidFill>
                <a:srgbClr val="FF0066"/>
              </a:solidFill>
            </a:endParaRPr>
          </a:p>
          <a:p>
            <a:endParaRPr lang="en-US" sz="200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5" grpId="0"/>
      <p:bldP spid="22120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cau long b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81000" y="5867400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0">
                <a:latin typeface=".VnTime" pitchFamily="34" charset="0"/>
              </a:rPr>
              <a:t>CÇu Long Biªn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IMG002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3962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501" name="Picture 5" descr="IMG0026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733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066800" y="47244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CC0000"/>
                </a:solidFill>
                <a:latin typeface=".VnTime" pitchFamily="34" charset="0"/>
              </a:rPr>
              <a:t>§©y lµ s¶n phÈm cña ph­¬ng ph¸p hµn nµo?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1219200" y="42672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.VnTime" pitchFamily="34" charset="0"/>
              </a:rPr>
              <a:t>Ph­¬ng ph¸p </a:t>
            </a:r>
            <a:r>
              <a:rPr lang="en-US" sz="2800" b="0">
                <a:latin typeface=".VnTimeH" pitchFamily="34" charset="0"/>
              </a:rPr>
              <a:t>hµn nãng ch¶y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/>
      <p:bldP spid="106502" grpId="1"/>
      <p:bldP spid="10650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IMG00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648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525" name="Picture 5" descr="IMG00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2057400" y="5729288"/>
            <a:ext cx="449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Công nghiệp đóng tàu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24b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5" descr="787_Boe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6" descr="Cantho31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480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2133600" y="6278563"/>
            <a:ext cx="304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latin typeface=".VnTime" pitchFamily="34" charset="0"/>
              </a:rPr>
              <a:t>KÕt cÊu dÇm cÇu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143000" y="32766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latin typeface=".VnTime" pitchFamily="34" charset="0"/>
              </a:rPr>
              <a:t>Tµu thuû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5943600" y="34290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>
                <a:latin typeface=".VnTime" pitchFamily="34" charset="0"/>
              </a:rPr>
              <a:t>M¸y 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1443038" y="1122363"/>
            <a:ext cx="3084512" cy="5735637"/>
            <a:chOff x="720" y="1296"/>
            <a:chExt cx="1367" cy="2542"/>
          </a:xfrm>
        </p:grpSpPr>
        <p:sp>
          <p:nvSpPr>
            <p:cNvPr id="1742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AutoShape 7"/>
            <p:cNvSpPr>
              <a:spLocks noChangeArrowheads="1"/>
            </p:cNvSpPr>
            <p:nvPr/>
          </p:nvSpPr>
          <p:spPr bwMode="gray">
            <a:xfrm>
              <a:off x="752" y="1503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34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743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3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4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4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35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000000"/>
                  </a:solidFill>
                </a:rPr>
                <a:t>1</a:t>
              </a:r>
              <a:endParaRPr lang="en-US" b="0"/>
            </a:p>
          </p:txBody>
        </p:sp>
        <p:sp>
          <p:nvSpPr>
            <p:cNvPr id="2" name="Text Box 17"/>
            <p:cNvSpPr txBox="1">
              <a:spLocks noChangeArrowheads="1"/>
            </p:cNvSpPr>
            <p:nvPr/>
          </p:nvSpPr>
          <p:spPr bwMode="gray">
            <a:xfrm>
              <a:off x="731" y="1680"/>
              <a:ext cx="1296" cy="1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Mối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mối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chi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mối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tháo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mối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tháo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886325" y="1165225"/>
            <a:ext cx="3038475" cy="5648325"/>
            <a:chOff x="4886325" y="1165225"/>
            <a:chExt cx="3038475" cy="5648325"/>
          </a:xfrm>
        </p:grpSpPr>
        <p:grpSp>
          <p:nvGrpSpPr>
            <p:cNvPr id="17413" name="Group 32"/>
            <p:cNvGrpSpPr>
              <a:grpSpLocks/>
            </p:cNvGrpSpPr>
            <p:nvPr/>
          </p:nvGrpSpPr>
          <p:grpSpPr bwMode="auto">
            <a:xfrm>
              <a:off x="4886325" y="1165225"/>
              <a:ext cx="3038475" cy="5648325"/>
              <a:chOff x="3692" y="1296"/>
              <a:chExt cx="1367" cy="2542"/>
            </a:xfrm>
          </p:grpSpPr>
          <p:sp>
            <p:nvSpPr>
              <p:cNvPr id="17415" name="AutoShape 33"/>
              <p:cNvSpPr>
                <a:spLocks noChangeArrowheads="1"/>
              </p:cNvSpPr>
              <p:nvPr/>
            </p:nvSpPr>
            <p:spPr bwMode="gray">
              <a:xfrm>
                <a:off x="3696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B59F43"/>
                  </a:gs>
                  <a:gs pos="100000">
                    <a:srgbClr val="8F884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6" name="AutoShape 34"/>
              <p:cNvSpPr>
                <a:spLocks noChangeArrowheads="1"/>
              </p:cNvSpPr>
              <p:nvPr/>
            </p:nvSpPr>
            <p:spPr bwMode="gray">
              <a:xfrm>
                <a:off x="3717" y="149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E9E0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7" name="AutoShape 35"/>
              <p:cNvSpPr>
                <a:spLocks noChangeArrowheads="1"/>
              </p:cNvSpPr>
              <p:nvPr/>
            </p:nvSpPr>
            <p:spPr bwMode="gray">
              <a:xfrm>
                <a:off x="3728" y="279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9E065"/>
                  </a:gs>
                  <a:gs pos="100000">
                    <a:srgbClr val="F2EDA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8" name="AutoShape 36"/>
              <p:cNvSpPr>
                <a:spLocks noChangeArrowheads="1"/>
              </p:cNvSpPr>
              <p:nvPr/>
            </p:nvSpPr>
            <p:spPr bwMode="gray">
              <a:xfrm>
                <a:off x="3728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8F5CC"/>
                  </a:gs>
                  <a:gs pos="100000">
                    <a:srgbClr val="E9E06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419" name="Group 37"/>
              <p:cNvGrpSpPr>
                <a:grpSpLocks/>
              </p:cNvGrpSpPr>
              <p:nvPr/>
            </p:nvGrpSpPr>
            <p:grpSpPr bwMode="auto">
              <a:xfrm>
                <a:off x="4165" y="1296"/>
                <a:ext cx="405" cy="405"/>
                <a:chOff x="1289" y="582"/>
                <a:chExt cx="668" cy="668"/>
              </a:xfrm>
            </p:grpSpPr>
            <p:sp>
              <p:nvSpPr>
                <p:cNvPr id="17423" name="Oval 38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424" name="Oval 39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7425" name="Oval 40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7426" name="Oval 41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7427" name="Oval 42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20" name="Text Box 43"/>
              <p:cNvSpPr txBox="1">
                <a:spLocks noChangeArrowheads="1"/>
              </p:cNvSpPr>
              <p:nvPr/>
            </p:nvSpPr>
            <p:spPr bwMode="gray">
              <a:xfrm>
                <a:off x="4252" y="135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 b="0">
                    <a:solidFill>
                      <a:srgbClr val="000000"/>
                    </a:solidFill>
                  </a:rPr>
                  <a:t>2</a:t>
                </a:r>
                <a:endParaRPr lang="en-US" b="0"/>
              </a:p>
            </p:txBody>
          </p:sp>
          <p:sp>
            <p:nvSpPr>
              <p:cNvPr id="17421" name="AutoShape 45"/>
              <p:cNvSpPr>
                <a:spLocks noChangeArrowheads="1"/>
              </p:cNvSpPr>
              <p:nvPr/>
            </p:nvSpPr>
            <p:spPr bwMode="gray">
              <a:xfrm>
                <a:off x="3692" y="3290"/>
                <a:ext cx="1363" cy="548"/>
              </a:xfrm>
              <a:prstGeom prst="roundRect">
                <a:avLst>
                  <a:gd name="adj" fmla="val 40389"/>
                </a:avLst>
              </a:prstGeom>
              <a:gradFill rotWithShape="1">
                <a:gsLst>
                  <a:gs pos="0">
                    <a:srgbClr val="99BACC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AutoShape 46"/>
              <p:cNvSpPr>
                <a:spLocks noChangeArrowheads="1"/>
              </p:cNvSpPr>
              <p:nvPr/>
            </p:nvSpPr>
            <p:spPr bwMode="gray">
              <a:xfrm>
                <a:off x="3720" y="3305"/>
                <a:ext cx="1304" cy="4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8DAD4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4" name="Text Box 17"/>
            <p:cNvSpPr txBox="1">
              <a:spLocks noChangeArrowheads="1"/>
            </p:cNvSpPr>
            <p:nvPr/>
          </p:nvSpPr>
          <p:spPr bwMode="gray">
            <a:xfrm>
              <a:off x="4895850" y="1952625"/>
              <a:ext cx="2924175" cy="2678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Mối ghép không tháo </a:t>
              </a:r>
              <a:r>
                <a:rPr lang="vi-VN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nh</a:t>
              </a:r>
              <a:r>
                <a:rPr lang="vi-VN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: Mối ghép bằng </a:t>
              </a:r>
              <a:r>
                <a:rPr lang="vi-VN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inh tán, bằng hàn… </a:t>
              </a:r>
              <a:r>
                <a:rPr lang="vi-VN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ứng dụng nhiều trong sản xuất và </a:t>
              </a:r>
              <a:r>
                <a:rPr lang="vi-VN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sống</a:t>
              </a:r>
            </a:p>
          </p:txBody>
        </p:sp>
      </p:grpSp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838200" y="376238"/>
            <a:ext cx="7270750" cy="995362"/>
            <a:chOff x="384" y="315"/>
            <a:chExt cx="4962" cy="672"/>
          </a:xfrm>
        </p:grpSpPr>
        <p:sp>
          <p:nvSpPr>
            <p:cNvPr id="17444" name="AutoShape 36"/>
            <p:cNvSpPr>
              <a:spLocks noChangeArrowheads="1"/>
            </p:cNvSpPr>
            <p:nvPr/>
          </p:nvSpPr>
          <p:spPr bwMode="auto">
            <a:xfrm>
              <a:off x="816" y="336"/>
              <a:ext cx="4128" cy="624"/>
            </a:xfrm>
            <a:prstGeom prst="ribbon">
              <a:avLst>
                <a:gd name="adj1" fmla="val 17630"/>
                <a:gd name="adj2" fmla="val 50000"/>
              </a:avLst>
            </a:prstGeom>
            <a:solidFill>
              <a:srgbClr val="FFFF00"/>
            </a:solidFill>
            <a:ln w="38100" cap="sq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FF505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Rectangle 37"/>
            <p:cNvSpPr>
              <a:spLocks noChangeArrowheads="1"/>
            </p:cNvSpPr>
            <p:nvPr/>
          </p:nvSpPr>
          <p:spPr bwMode="auto">
            <a:xfrm>
              <a:off x="1539" y="315"/>
              <a:ext cx="264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33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6600">
                  <a:solidFill>
                    <a:srgbClr val="CC0000"/>
                  </a:solidFill>
                  <a:latin typeface="VNI-Times" pitchFamily="2" charset="0"/>
                </a:rPr>
                <a:t>Ghi nhớ</a:t>
              </a:r>
            </a:p>
          </p:txBody>
        </p:sp>
        <p:pic>
          <p:nvPicPr>
            <p:cNvPr id="17446" name="Picture 38" descr="atom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" y="384"/>
              <a:ext cx="432" cy="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47" name="Picture 39" descr="atom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" y="402"/>
              <a:ext cx="432" cy="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48" name="Picture 40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" y="372"/>
              <a:ext cx="432" cy="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49" name="Picture 41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84"/>
              <a:ext cx="432" cy="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project1_resize_89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9813" name="Rectangle 5"/>
          <p:cNvSpPr>
            <a:spLocks noGrp="1"/>
          </p:cNvSpPr>
          <p:nvPr>
            <p:ph type="title" idx="4294967295"/>
          </p:nvPr>
        </p:nvSpPr>
        <p:spPr>
          <a:xfrm>
            <a:off x="2895600" y="533400"/>
            <a:ext cx="3429000" cy="8683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.VnTimeH" pitchFamily="34" charset="0"/>
              </a:rPr>
              <a:t>BÀI 25</a:t>
            </a:r>
          </a:p>
        </p:txBody>
      </p:sp>
      <p:sp>
        <p:nvSpPr>
          <p:cNvPr id="119814" name="WordArt 6"/>
          <p:cNvSpPr>
            <a:spLocks noChangeArrowheads="1" noChangeShapeType="1" noTextEdit="1"/>
          </p:cNvSpPr>
          <p:nvPr/>
        </p:nvSpPr>
        <p:spPr bwMode="auto">
          <a:xfrm>
            <a:off x="1066800" y="1981200"/>
            <a:ext cx="7239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TimeH"/>
              </a:rPr>
              <a:t>mèi ghÐp cè ®Þnh</a:t>
            </a:r>
          </a:p>
        </p:txBody>
      </p:sp>
      <p:sp>
        <p:nvSpPr>
          <p:cNvPr id="119815" name="WordArt 7"/>
          <p:cNvSpPr>
            <a:spLocks noChangeArrowheads="1" noChangeShapeType="1" noTextEdit="1"/>
          </p:cNvSpPr>
          <p:nvPr/>
        </p:nvSpPr>
        <p:spPr bwMode="auto">
          <a:xfrm>
            <a:off x="457200" y="3124200"/>
            <a:ext cx="83058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MỐI GHÉP KHÔNG THÁO ĐƯỢC</a:t>
            </a:r>
            <a:endParaRPr lang="en-US" sz="4400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4b2c87be_03212783_3894293_140123077663_2_r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FF00"/>
                </a:solidFill>
                <a:latin typeface=".VnCommercial Script" pitchFamily="34" charset="0"/>
              </a:rPr>
              <a:t>Bµi häc kÕt thóc, </a:t>
            </a:r>
          </a:p>
          <a:p>
            <a:pPr algn="ctr"/>
            <a:r>
              <a:rPr lang="en-US" sz="8000">
                <a:solidFill>
                  <a:srgbClr val="FFFF00"/>
                </a:solidFill>
                <a:latin typeface=".VnCommercial Script" pitchFamily="34" charset="0"/>
              </a:rPr>
              <a:t>xin ch©n thµnh c¶m ¬n!</a:t>
            </a:r>
          </a:p>
        </p:txBody>
      </p:sp>
      <p:pic>
        <p:nvPicPr>
          <p:cNvPr id="226310" name="BuiPhan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01" fill="hold"/>
                                        <p:tgtEl>
                                          <p:spTgt spid="2263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63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31"/>
          <p:cNvSpPr txBox="1">
            <a:spLocks noChangeArrowheads="1"/>
          </p:cNvSpPr>
          <p:nvPr/>
        </p:nvSpPr>
        <p:spPr bwMode="auto">
          <a:xfrm>
            <a:off x="228600" y="533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  <a:latin typeface=".VnTimeH" pitchFamily="34" charset="0"/>
              </a:rPr>
              <a:t>I. Mèi ghÐp cè ®Þnh</a:t>
            </a:r>
          </a:p>
        </p:txBody>
      </p:sp>
      <p:sp>
        <p:nvSpPr>
          <p:cNvPr id="9" name="Up Arrow 8">
            <a:hlinkClick r:id="rId3" action="ppaction://hlinksldjump"/>
          </p:cNvPr>
          <p:cNvSpPr/>
          <p:nvPr/>
        </p:nvSpPr>
        <p:spPr bwMode="auto">
          <a:xfrm>
            <a:off x="3238500" y="1828800"/>
            <a:ext cx="410029" cy="381000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/>
          </a:p>
        </p:txBody>
      </p:sp>
      <p:pic>
        <p:nvPicPr>
          <p:cNvPr id="133128" name="Picture 2" descr="cn8tr086h02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07498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9" name="Picture 3" descr="cn8tr086h01"/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402013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9575" y="4419600"/>
            <a:ext cx="4924425" cy="762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>
                <a:solidFill>
                  <a:schemeClr val="hlink"/>
                </a:solidFill>
                <a:latin typeface="Times New Roman" pitchFamily="18" charset="0"/>
              </a:rPr>
              <a:t>Hình 25.1:</a:t>
            </a:r>
            <a:r>
              <a:rPr lang="en-US" sz="2200">
                <a:solidFill>
                  <a:srgbClr val="BF7300"/>
                </a:solidFill>
                <a:latin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</a:rPr>
              <a:t>Các mối ghép</a:t>
            </a:r>
          </a:p>
          <a:p>
            <a:pPr algn="ctr" eaLnBrk="1" hangingPunct="1"/>
            <a:r>
              <a:rPr lang="en-US" sz="2200">
                <a:latin typeface="Times New Roman" pitchFamily="18" charset="0"/>
              </a:rPr>
              <a:t>a) Mối ghép hàn ; b) Mối ghép ren</a:t>
            </a:r>
          </a:p>
        </p:txBody>
      </p:sp>
      <p:sp>
        <p:nvSpPr>
          <p:cNvPr id="133131" name="TextBox 5"/>
          <p:cNvSpPr txBox="1">
            <a:spLocks noChangeArrowheads="1"/>
          </p:cNvSpPr>
          <p:nvPr/>
        </p:nvSpPr>
        <p:spPr bwMode="auto">
          <a:xfrm>
            <a:off x="1447800" y="3810000"/>
            <a:ext cx="671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(a)</a:t>
            </a:r>
          </a:p>
        </p:txBody>
      </p:sp>
      <p:sp>
        <p:nvSpPr>
          <p:cNvPr id="133132" name="TextBox 6"/>
          <p:cNvSpPr txBox="1">
            <a:spLocks noChangeArrowheads="1"/>
          </p:cNvSpPr>
          <p:nvPr/>
        </p:nvSpPr>
        <p:spPr bwMode="auto">
          <a:xfrm>
            <a:off x="5791200" y="3886200"/>
            <a:ext cx="1539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(b)</a:t>
            </a:r>
          </a:p>
        </p:txBody>
      </p:sp>
      <p:grpSp>
        <p:nvGrpSpPr>
          <p:cNvPr id="133133" name="Group 15"/>
          <p:cNvGrpSpPr>
            <a:grpSpLocks/>
          </p:cNvGrpSpPr>
          <p:nvPr/>
        </p:nvGrpSpPr>
        <p:grpSpPr bwMode="auto">
          <a:xfrm>
            <a:off x="5257800" y="838200"/>
            <a:ext cx="1181100" cy="1136650"/>
            <a:chOff x="4288971" y="1501363"/>
            <a:chExt cx="1600200" cy="1447800"/>
          </a:xfrm>
        </p:grpSpPr>
        <p:sp>
          <p:nvSpPr>
            <p:cNvPr id="133134" name="TextBox 7"/>
            <p:cNvSpPr txBox="1">
              <a:spLocks noChangeArrowheads="1"/>
            </p:cNvSpPr>
            <p:nvPr/>
          </p:nvSpPr>
          <p:spPr bwMode="auto">
            <a:xfrm>
              <a:off x="4288971" y="1501363"/>
              <a:ext cx="1294785" cy="505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A327E"/>
                  </a:solidFill>
                </a:rPr>
                <a:t>Đai ốc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5203064" y="1962394"/>
              <a:ext cx="686107" cy="986769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136" name="Group 16"/>
          <p:cNvGrpSpPr>
            <a:grpSpLocks/>
          </p:cNvGrpSpPr>
          <p:nvPr/>
        </p:nvGrpSpPr>
        <p:grpSpPr bwMode="auto">
          <a:xfrm>
            <a:off x="2209800" y="1219200"/>
            <a:ext cx="1812925" cy="1430338"/>
            <a:chOff x="6766236" y="1761225"/>
            <a:chExt cx="2014398" cy="1578485"/>
          </a:xfrm>
        </p:grpSpPr>
        <p:sp>
          <p:nvSpPr>
            <p:cNvPr id="133137" name="TextBox 10"/>
            <p:cNvSpPr txBox="1">
              <a:spLocks noChangeArrowheads="1"/>
            </p:cNvSpPr>
            <p:nvPr/>
          </p:nvSpPr>
          <p:spPr bwMode="auto">
            <a:xfrm>
              <a:off x="7009657" y="1761225"/>
              <a:ext cx="1770977" cy="5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F0066"/>
                  </a:solidFill>
                </a:rPr>
                <a:t>Mối hàn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H="1">
              <a:off x="6766236" y="2223733"/>
              <a:ext cx="1128910" cy="1115977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139" name="Group 17"/>
          <p:cNvGrpSpPr>
            <a:grpSpLocks/>
          </p:cNvGrpSpPr>
          <p:nvPr/>
        </p:nvGrpSpPr>
        <p:grpSpPr bwMode="auto">
          <a:xfrm>
            <a:off x="6934200" y="762000"/>
            <a:ext cx="1485900" cy="1241425"/>
            <a:chOff x="6766236" y="1761225"/>
            <a:chExt cx="2014398" cy="1578485"/>
          </a:xfrm>
        </p:grpSpPr>
        <p:sp>
          <p:nvSpPr>
            <p:cNvPr id="133140" name="TextBox 18"/>
            <p:cNvSpPr txBox="1">
              <a:spLocks noChangeArrowheads="1"/>
            </p:cNvSpPr>
            <p:nvPr/>
          </p:nvSpPr>
          <p:spPr bwMode="auto">
            <a:xfrm>
              <a:off x="7011579" y="1761225"/>
              <a:ext cx="1769055" cy="89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A327E"/>
                  </a:solidFill>
                </a:rPr>
                <a:t>Vòng </a:t>
              </a:r>
              <a:r>
                <a:rPr lang="vi-VN" sz="2000">
                  <a:solidFill>
                    <a:srgbClr val="FA327E"/>
                  </a:solidFill>
                </a:rPr>
                <a:t>đệm</a:t>
              </a:r>
              <a:endParaRPr lang="en-US" sz="2000">
                <a:solidFill>
                  <a:srgbClr val="FA327E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>
              <a:off x="6766236" y="2223467"/>
              <a:ext cx="1127719" cy="1116243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142" name="Group 24"/>
          <p:cNvGrpSpPr>
            <a:grpSpLocks/>
          </p:cNvGrpSpPr>
          <p:nvPr/>
        </p:nvGrpSpPr>
        <p:grpSpPr bwMode="auto">
          <a:xfrm>
            <a:off x="7772400" y="2895600"/>
            <a:ext cx="1068388" cy="1620838"/>
            <a:chOff x="7483276" y="4922687"/>
            <a:chExt cx="1449758" cy="2064483"/>
          </a:xfrm>
        </p:grpSpPr>
        <p:sp>
          <p:nvSpPr>
            <p:cNvPr id="133143" name="TextBox 20"/>
            <p:cNvSpPr txBox="1">
              <a:spLocks noChangeArrowheads="1"/>
            </p:cNvSpPr>
            <p:nvPr/>
          </p:nvSpPr>
          <p:spPr bwMode="auto">
            <a:xfrm>
              <a:off x="7483276" y="5939763"/>
              <a:ext cx="1449758" cy="104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A327E"/>
                  </a:solidFill>
                </a:rPr>
                <a:t>Chi tiết 2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7483276" y="4922687"/>
              <a:ext cx="762577" cy="1097957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145" name="Group 30"/>
          <p:cNvGrpSpPr>
            <a:grpSpLocks/>
          </p:cNvGrpSpPr>
          <p:nvPr/>
        </p:nvGrpSpPr>
        <p:grpSpPr bwMode="auto">
          <a:xfrm>
            <a:off x="7772400" y="1447800"/>
            <a:ext cx="1371600" cy="590550"/>
            <a:chOff x="7649028" y="2800447"/>
            <a:chExt cx="1497111" cy="1163056"/>
          </a:xfrm>
        </p:grpSpPr>
        <p:sp>
          <p:nvSpPr>
            <p:cNvPr id="133146" name="TextBox 26"/>
            <p:cNvSpPr txBox="1">
              <a:spLocks noChangeArrowheads="1"/>
            </p:cNvSpPr>
            <p:nvPr/>
          </p:nvSpPr>
          <p:spPr bwMode="auto">
            <a:xfrm>
              <a:off x="7695813" y="2800447"/>
              <a:ext cx="1450326" cy="78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A327E"/>
                  </a:solidFill>
                </a:rPr>
                <a:t>Chi tiết 1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flipV="1">
              <a:off x="7649028" y="3219397"/>
              <a:ext cx="802272" cy="744106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148" name="Group 36"/>
          <p:cNvGrpSpPr>
            <a:grpSpLocks/>
          </p:cNvGrpSpPr>
          <p:nvPr/>
        </p:nvGrpSpPr>
        <p:grpSpPr bwMode="auto">
          <a:xfrm>
            <a:off x="4648200" y="3505200"/>
            <a:ext cx="1698625" cy="954088"/>
            <a:chOff x="3641271" y="5334000"/>
            <a:chExt cx="2302329" cy="1211773"/>
          </a:xfrm>
        </p:grpSpPr>
        <p:sp>
          <p:nvSpPr>
            <p:cNvPr id="133149" name="TextBox 31"/>
            <p:cNvSpPr txBox="1">
              <a:spLocks noChangeArrowheads="1"/>
            </p:cNvSpPr>
            <p:nvPr/>
          </p:nvSpPr>
          <p:spPr bwMode="auto">
            <a:xfrm>
              <a:off x="3641271" y="5501350"/>
              <a:ext cx="1295329" cy="104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A327E"/>
                  </a:solidFill>
                </a:rPr>
                <a:t>Bu lông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>
              <a:off x="4801043" y="5334000"/>
              <a:ext cx="1142557" cy="457692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151" name="Group 37"/>
          <p:cNvGrpSpPr>
            <a:grpSpLocks/>
          </p:cNvGrpSpPr>
          <p:nvPr/>
        </p:nvGrpSpPr>
        <p:grpSpPr bwMode="auto">
          <a:xfrm>
            <a:off x="1828800" y="838200"/>
            <a:ext cx="1449388" cy="1162050"/>
            <a:chOff x="7696381" y="2800447"/>
            <a:chExt cx="1449758" cy="1163056"/>
          </a:xfrm>
        </p:grpSpPr>
        <p:sp>
          <p:nvSpPr>
            <p:cNvPr id="133152" name="TextBox 38"/>
            <p:cNvSpPr txBox="1">
              <a:spLocks noChangeArrowheads="1"/>
            </p:cNvSpPr>
            <p:nvPr/>
          </p:nvSpPr>
          <p:spPr bwMode="auto">
            <a:xfrm>
              <a:off x="7696381" y="2800447"/>
              <a:ext cx="1449758" cy="45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A327E"/>
                  </a:solidFill>
                </a:rPr>
                <a:t>Chi tiết 1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V="1">
              <a:off x="8048896" y="3218321"/>
              <a:ext cx="401741" cy="745182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154" name="Group 49"/>
          <p:cNvGrpSpPr>
            <a:grpSpLocks/>
          </p:cNvGrpSpPr>
          <p:nvPr/>
        </p:nvGrpSpPr>
        <p:grpSpPr bwMode="auto">
          <a:xfrm>
            <a:off x="3124200" y="1752600"/>
            <a:ext cx="1627188" cy="1108075"/>
            <a:chOff x="3173531" y="2384508"/>
            <a:chExt cx="1627069" cy="1107603"/>
          </a:xfrm>
        </p:grpSpPr>
        <p:cxnSp>
          <p:nvCxnSpPr>
            <p:cNvPr id="44" name="Straight Connector 43"/>
            <p:cNvCxnSpPr/>
            <p:nvPr/>
          </p:nvCxnSpPr>
          <p:spPr bwMode="auto">
            <a:xfrm flipV="1">
              <a:off x="3173531" y="2800256"/>
              <a:ext cx="712736" cy="691855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3156" name="TextBox 46"/>
            <p:cNvSpPr txBox="1">
              <a:spLocks noChangeArrowheads="1"/>
            </p:cNvSpPr>
            <p:nvPr/>
          </p:nvSpPr>
          <p:spPr bwMode="auto">
            <a:xfrm>
              <a:off x="3351318" y="2384508"/>
              <a:ext cx="1449282" cy="457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F0066"/>
                  </a:solidFill>
                </a:rPr>
                <a:t>Chi tiết 2</a:t>
              </a:r>
            </a:p>
          </p:txBody>
        </p:sp>
      </p:grpSp>
      <p:sp>
        <p:nvSpPr>
          <p:cNvPr id="133160" name="AutoShape 40"/>
          <p:cNvSpPr>
            <a:spLocks noChangeArrowheads="1"/>
          </p:cNvSpPr>
          <p:nvPr/>
        </p:nvSpPr>
        <p:spPr bwMode="auto">
          <a:xfrm>
            <a:off x="152400" y="4648200"/>
            <a:ext cx="4343400" cy="1600200"/>
          </a:xfrm>
          <a:prstGeom prst="cloudCallout">
            <a:avLst>
              <a:gd name="adj1" fmla="val 48028"/>
              <a:gd name="adj2" fmla="val -91468"/>
            </a:avLst>
          </a:prstGeom>
          <a:gradFill rotWithShape="1">
            <a:gsLst>
              <a:gs pos="0">
                <a:srgbClr val="0066FF">
                  <a:gamma/>
                  <a:shade val="4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 Hai mối ghép trên có </a:t>
            </a:r>
            <a:r>
              <a:rPr lang="vi-VN" sz="2400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iểm gì giống nhau?</a:t>
            </a:r>
          </a:p>
        </p:txBody>
      </p:sp>
      <p:sp>
        <p:nvSpPr>
          <p:cNvPr id="133161" name="Text Box 41"/>
          <p:cNvSpPr txBox="1">
            <a:spLocks noChangeArrowheads="1"/>
          </p:cNvSpPr>
          <p:nvPr/>
        </p:nvSpPr>
        <p:spPr bwMode="auto">
          <a:xfrm>
            <a:off x="304800" y="152400"/>
            <a:ext cx="822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.VnTimeH" pitchFamily="34" charset="0"/>
              </a:rPr>
              <a:t>TiÕt 23  Mèi ghÐp cè ®Þnh – Mèi ghÐp kh«ng th¸o ®­îc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0" grpId="0" animBg="1"/>
      <p:bldP spid="13316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31"/>
          <p:cNvSpPr txBox="1">
            <a:spLocks noChangeArrowheads="1"/>
          </p:cNvSpPr>
          <p:nvPr/>
        </p:nvSpPr>
        <p:spPr bwMode="auto">
          <a:xfrm>
            <a:off x="228600" y="533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  <a:latin typeface=".VnTimeH" pitchFamily="34" charset="0"/>
              </a:rPr>
              <a:t>I. Mèi ghÐp cè ®Þnh</a:t>
            </a:r>
          </a:p>
        </p:txBody>
      </p:sp>
      <p:sp>
        <p:nvSpPr>
          <p:cNvPr id="9" name="Up Arrow 8">
            <a:hlinkClick r:id="rId3" action="ppaction://hlinksldjump"/>
          </p:cNvPr>
          <p:cNvSpPr/>
          <p:nvPr/>
        </p:nvSpPr>
        <p:spPr bwMode="auto">
          <a:xfrm>
            <a:off x="3238500" y="1828800"/>
            <a:ext cx="410029" cy="381000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/>
          </a:p>
        </p:txBody>
      </p:sp>
      <p:pic>
        <p:nvPicPr>
          <p:cNvPr id="136198" name="Picture 2" descr="cn8tr086h02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07498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Picture 3" descr="cn8tr086h01"/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402013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4419600"/>
            <a:ext cx="4495800" cy="762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>
                <a:solidFill>
                  <a:schemeClr val="hlink"/>
                </a:solidFill>
                <a:latin typeface="Times New Roman" pitchFamily="18" charset="0"/>
              </a:rPr>
              <a:t>Hình 25.1:</a:t>
            </a:r>
            <a:r>
              <a:rPr lang="en-US" sz="2200">
                <a:solidFill>
                  <a:srgbClr val="BF7300"/>
                </a:solidFill>
                <a:latin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</a:rPr>
              <a:t>Các mối ghép</a:t>
            </a:r>
          </a:p>
          <a:p>
            <a:pPr algn="ctr" eaLnBrk="1" hangingPunct="1"/>
            <a:r>
              <a:rPr lang="en-US" sz="2200">
                <a:latin typeface="Times New Roman" pitchFamily="18" charset="0"/>
              </a:rPr>
              <a:t>a) Mối ghép hàn ; b) Mối ghép ren</a:t>
            </a:r>
          </a:p>
        </p:txBody>
      </p:sp>
      <p:sp>
        <p:nvSpPr>
          <p:cNvPr id="136201" name="TextBox 5"/>
          <p:cNvSpPr txBox="1">
            <a:spLocks noChangeArrowheads="1"/>
          </p:cNvSpPr>
          <p:nvPr/>
        </p:nvSpPr>
        <p:spPr bwMode="auto">
          <a:xfrm>
            <a:off x="1447800" y="3810000"/>
            <a:ext cx="671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(a)</a:t>
            </a:r>
          </a:p>
        </p:txBody>
      </p:sp>
      <p:sp>
        <p:nvSpPr>
          <p:cNvPr id="136202" name="TextBox 6"/>
          <p:cNvSpPr txBox="1">
            <a:spLocks noChangeArrowheads="1"/>
          </p:cNvSpPr>
          <p:nvPr/>
        </p:nvSpPr>
        <p:spPr bwMode="auto">
          <a:xfrm>
            <a:off x="5791200" y="3886200"/>
            <a:ext cx="1539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(b)</a:t>
            </a:r>
          </a:p>
        </p:txBody>
      </p:sp>
      <p:grpSp>
        <p:nvGrpSpPr>
          <p:cNvPr id="136203" name="Group 15"/>
          <p:cNvGrpSpPr>
            <a:grpSpLocks/>
          </p:cNvGrpSpPr>
          <p:nvPr/>
        </p:nvGrpSpPr>
        <p:grpSpPr bwMode="auto">
          <a:xfrm>
            <a:off x="5257800" y="838200"/>
            <a:ext cx="1181100" cy="1136650"/>
            <a:chOff x="4288971" y="1501363"/>
            <a:chExt cx="1600200" cy="1447800"/>
          </a:xfrm>
        </p:grpSpPr>
        <p:sp>
          <p:nvSpPr>
            <p:cNvPr id="136204" name="TextBox 7"/>
            <p:cNvSpPr txBox="1">
              <a:spLocks noChangeArrowheads="1"/>
            </p:cNvSpPr>
            <p:nvPr/>
          </p:nvSpPr>
          <p:spPr bwMode="auto">
            <a:xfrm>
              <a:off x="4288971" y="1501363"/>
              <a:ext cx="1294785" cy="505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A327E"/>
                  </a:solidFill>
                </a:rPr>
                <a:t>Đai ốc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5203064" y="1962394"/>
              <a:ext cx="686107" cy="986769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206" name="Group 16"/>
          <p:cNvGrpSpPr>
            <a:grpSpLocks/>
          </p:cNvGrpSpPr>
          <p:nvPr/>
        </p:nvGrpSpPr>
        <p:grpSpPr bwMode="auto">
          <a:xfrm>
            <a:off x="2209800" y="1219200"/>
            <a:ext cx="1812925" cy="1430338"/>
            <a:chOff x="6766236" y="1761225"/>
            <a:chExt cx="2014398" cy="1578485"/>
          </a:xfrm>
        </p:grpSpPr>
        <p:sp>
          <p:nvSpPr>
            <p:cNvPr id="136207" name="TextBox 10"/>
            <p:cNvSpPr txBox="1">
              <a:spLocks noChangeArrowheads="1"/>
            </p:cNvSpPr>
            <p:nvPr/>
          </p:nvSpPr>
          <p:spPr bwMode="auto">
            <a:xfrm>
              <a:off x="7009657" y="1761225"/>
              <a:ext cx="1770977" cy="5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F0066"/>
                  </a:solidFill>
                </a:rPr>
                <a:t>Mối hàn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H="1">
              <a:off x="6766236" y="2223733"/>
              <a:ext cx="1128910" cy="1115977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209" name="Group 17"/>
          <p:cNvGrpSpPr>
            <a:grpSpLocks/>
          </p:cNvGrpSpPr>
          <p:nvPr/>
        </p:nvGrpSpPr>
        <p:grpSpPr bwMode="auto">
          <a:xfrm>
            <a:off x="6934200" y="762000"/>
            <a:ext cx="1485900" cy="1241425"/>
            <a:chOff x="6766236" y="1761225"/>
            <a:chExt cx="2014398" cy="1578485"/>
          </a:xfrm>
        </p:grpSpPr>
        <p:sp>
          <p:nvSpPr>
            <p:cNvPr id="136210" name="TextBox 18"/>
            <p:cNvSpPr txBox="1">
              <a:spLocks noChangeArrowheads="1"/>
            </p:cNvSpPr>
            <p:nvPr/>
          </p:nvSpPr>
          <p:spPr bwMode="auto">
            <a:xfrm>
              <a:off x="7011579" y="1761225"/>
              <a:ext cx="1769055" cy="89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A327E"/>
                  </a:solidFill>
                </a:rPr>
                <a:t>Vòng </a:t>
              </a:r>
              <a:r>
                <a:rPr lang="vi-VN" sz="2000">
                  <a:solidFill>
                    <a:srgbClr val="FA327E"/>
                  </a:solidFill>
                </a:rPr>
                <a:t>đệm</a:t>
              </a:r>
              <a:endParaRPr lang="en-US" sz="2000">
                <a:solidFill>
                  <a:srgbClr val="FA327E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>
              <a:off x="6766236" y="2223467"/>
              <a:ext cx="1127719" cy="1116243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212" name="Group 24"/>
          <p:cNvGrpSpPr>
            <a:grpSpLocks/>
          </p:cNvGrpSpPr>
          <p:nvPr/>
        </p:nvGrpSpPr>
        <p:grpSpPr bwMode="auto">
          <a:xfrm>
            <a:off x="7848600" y="2895600"/>
            <a:ext cx="1068388" cy="1620838"/>
            <a:chOff x="7483276" y="4922687"/>
            <a:chExt cx="1449758" cy="2064483"/>
          </a:xfrm>
        </p:grpSpPr>
        <p:sp>
          <p:nvSpPr>
            <p:cNvPr id="136213" name="TextBox 20"/>
            <p:cNvSpPr txBox="1">
              <a:spLocks noChangeArrowheads="1"/>
            </p:cNvSpPr>
            <p:nvPr/>
          </p:nvSpPr>
          <p:spPr bwMode="auto">
            <a:xfrm>
              <a:off x="7483276" y="5939763"/>
              <a:ext cx="1449758" cy="104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A327E"/>
                  </a:solidFill>
                </a:rPr>
                <a:t>Chi tiết 2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7483276" y="4922687"/>
              <a:ext cx="762577" cy="1097957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215" name="Group 30"/>
          <p:cNvGrpSpPr>
            <a:grpSpLocks/>
          </p:cNvGrpSpPr>
          <p:nvPr/>
        </p:nvGrpSpPr>
        <p:grpSpPr bwMode="auto">
          <a:xfrm>
            <a:off x="7772400" y="1447800"/>
            <a:ext cx="1371600" cy="590550"/>
            <a:chOff x="7649028" y="2800447"/>
            <a:chExt cx="1497111" cy="1163056"/>
          </a:xfrm>
        </p:grpSpPr>
        <p:sp>
          <p:nvSpPr>
            <p:cNvPr id="136216" name="TextBox 26"/>
            <p:cNvSpPr txBox="1">
              <a:spLocks noChangeArrowheads="1"/>
            </p:cNvSpPr>
            <p:nvPr/>
          </p:nvSpPr>
          <p:spPr bwMode="auto">
            <a:xfrm>
              <a:off x="7695813" y="2800447"/>
              <a:ext cx="1450326" cy="78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A327E"/>
                  </a:solidFill>
                </a:rPr>
                <a:t>Chi tiết 1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flipV="1">
              <a:off x="7649028" y="3219397"/>
              <a:ext cx="802272" cy="744106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218" name="Group 36"/>
          <p:cNvGrpSpPr>
            <a:grpSpLocks/>
          </p:cNvGrpSpPr>
          <p:nvPr/>
        </p:nvGrpSpPr>
        <p:grpSpPr bwMode="auto">
          <a:xfrm>
            <a:off x="4648200" y="3505200"/>
            <a:ext cx="1698625" cy="954088"/>
            <a:chOff x="3641271" y="5334000"/>
            <a:chExt cx="2302329" cy="1211773"/>
          </a:xfrm>
        </p:grpSpPr>
        <p:sp>
          <p:nvSpPr>
            <p:cNvPr id="136219" name="TextBox 31"/>
            <p:cNvSpPr txBox="1">
              <a:spLocks noChangeArrowheads="1"/>
            </p:cNvSpPr>
            <p:nvPr/>
          </p:nvSpPr>
          <p:spPr bwMode="auto">
            <a:xfrm>
              <a:off x="3641271" y="5501350"/>
              <a:ext cx="1295329" cy="104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A327E"/>
                  </a:solidFill>
                </a:rPr>
                <a:t>Bu lông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>
              <a:off x="4801043" y="5334000"/>
              <a:ext cx="1142557" cy="457692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221" name="Group 37"/>
          <p:cNvGrpSpPr>
            <a:grpSpLocks/>
          </p:cNvGrpSpPr>
          <p:nvPr/>
        </p:nvGrpSpPr>
        <p:grpSpPr bwMode="auto">
          <a:xfrm>
            <a:off x="1828800" y="838200"/>
            <a:ext cx="1449388" cy="1162050"/>
            <a:chOff x="7696381" y="2800447"/>
            <a:chExt cx="1449758" cy="1163056"/>
          </a:xfrm>
        </p:grpSpPr>
        <p:sp>
          <p:nvSpPr>
            <p:cNvPr id="136222" name="TextBox 38"/>
            <p:cNvSpPr txBox="1">
              <a:spLocks noChangeArrowheads="1"/>
            </p:cNvSpPr>
            <p:nvPr/>
          </p:nvSpPr>
          <p:spPr bwMode="auto">
            <a:xfrm>
              <a:off x="7696381" y="2800447"/>
              <a:ext cx="1449758" cy="45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A327E"/>
                  </a:solidFill>
                </a:rPr>
                <a:t>Chi tiết 1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V="1">
              <a:off x="8048896" y="3218321"/>
              <a:ext cx="401741" cy="745182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224" name="Group 49"/>
          <p:cNvGrpSpPr>
            <a:grpSpLocks/>
          </p:cNvGrpSpPr>
          <p:nvPr/>
        </p:nvGrpSpPr>
        <p:grpSpPr bwMode="auto">
          <a:xfrm>
            <a:off x="3124200" y="1752600"/>
            <a:ext cx="1627188" cy="1108075"/>
            <a:chOff x="3173531" y="2384508"/>
            <a:chExt cx="1627069" cy="1107603"/>
          </a:xfrm>
        </p:grpSpPr>
        <p:cxnSp>
          <p:nvCxnSpPr>
            <p:cNvPr id="44" name="Straight Connector 43"/>
            <p:cNvCxnSpPr/>
            <p:nvPr/>
          </p:nvCxnSpPr>
          <p:spPr bwMode="auto">
            <a:xfrm flipV="1">
              <a:off x="3173531" y="2800256"/>
              <a:ext cx="712736" cy="691855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6226" name="TextBox 46"/>
            <p:cNvSpPr txBox="1">
              <a:spLocks noChangeArrowheads="1"/>
            </p:cNvSpPr>
            <p:nvPr/>
          </p:nvSpPr>
          <p:spPr bwMode="auto">
            <a:xfrm>
              <a:off x="3351318" y="2384508"/>
              <a:ext cx="1449282" cy="457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F0066"/>
                  </a:solidFill>
                </a:rPr>
                <a:t>Chi tiết 2</a:t>
              </a:r>
            </a:p>
          </p:txBody>
        </p:sp>
      </p:grpSp>
      <p:sp>
        <p:nvSpPr>
          <p:cNvPr id="136228" name="Text Box 36"/>
          <p:cNvSpPr txBox="1">
            <a:spLocks noChangeArrowheads="1"/>
          </p:cNvSpPr>
          <p:nvPr/>
        </p:nvSpPr>
        <p:spPr bwMode="auto">
          <a:xfrm>
            <a:off x="304800" y="152400"/>
            <a:ext cx="822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.VnTimeH" pitchFamily="34" charset="0"/>
              </a:rPr>
              <a:t>TiÕt 23  Mèi ghÐp cè ®Þnh – Mèi ghÐp kh«ng th¸o ®­îc</a:t>
            </a:r>
          </a:p>
        </p:txBody>
      </p:sp>
      <p:sp>
        <p:nvSpPr>
          <p:cNvPr id="136229" name="Rectangle 37"/>
          <p:cNvSpPr>
            <a:spLocks noChangeArrowheads="1"/>
          </p:cNvSpPr>
          <p:nvPr/>
        </p:nvSpPr>
        <p:spPr bwMode="auto">
          <a:xfrm>
            <a:off x="0" y="4648200"/>
            <a:ext cx="403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2400" i="1">
                <a:solidFill>
                  <a:schemeClr val="hlink"/>
                </a:solidFill>
              </a:rPr>
              <a:t>+Giống nhau:</a:t>
            </a:r>
          </a:p>
          <a:p>
            <a:pPr algn="ctr">
              <a:buFont typeface="Wingdings" pitchFamily="2" charset="2"/>
              <a:buNone/>
            </a:pPr>
            <a:r>
              <a:rPr lang="en-US" sz="2400" b="0" i="1">
                <a:solidFill>
                  <a:schemeClr val="hlink"/>
                </a:solidFill>
              </a:rPr>
              <a:t> </a:t>
            </a:r>
            <a:r>
              <a:rPr lang="en-US" sz="2400" b="0">
                <a:solidFill>
                  <a:schemeClr val="hlink"/>
                </a:solidFill>
              </a:rPr>
              <a:t>Dùng </a:t>
            </a:r>
            <a:r>
              <a:rPr lang="vi-VN" sz="2400" b="0">
                <a:solidFill>
                  <a:schemeClr val="hlink"/>
                </a:solidFill>
              </a:rPr>
              <a:t>để</a:t>
            </a:r>
            <a:r>
              <a:rPr lang="en-US" sz="2400" b="0">
                <a:solidFill>
                  <a:schemeClr val="hlink"/>
                </a:solidFill>
              </a:rPr>
              <a:t> ghép nối chi tiết</a:t>
            </a:r>
            <a:r>
              <a:rPr lang="en-US" sz="2400" b="0"/>
              <a:t>.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31"/>
          <p:cNvSpPr txBox="1">
            <a:spLocks noChangeArrowheads="1"/>
          </p:cNvSpPr>
          <p:nvPr/>
        </p:nvSpPr>
        <p:spPr bwMode="auto">
          <a:xfrm>
            <a:off x="228600" y="533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  <a:latin typeface=".VnTimeH" pitchFamily="34" charset="0"/>
              </a:rPr>
              <a:t>I. Mèi ghÐp cè ®Þnh</a:t>
            </a:r>
          </a:p>
        </p:txBody>
      </p:sp>
      <p:sp>
        <p:nvSpPr>
          <p:cNvPr id="9" name="Up Arrow 8">
            <a:hlinkClick r:id="rId3" action="ppaction://hlinksldjump"/>
          </p:cNvPr>
          <p:cNvSpPr/>
          <p:nvPr/>
        </p:nvSpPr>
        <p:spPr bwMode="auto">
          <a:xfrm>
            <a:off x="3238500" y="1828800"/>
            <a:ext cx="410029" cy="381000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/>
          </a:p>
        </p:txBody>
      </p:sp>
      <p:pic>
        <p:nvPicPr>
          <p:cNvPr id="139270" name="Picture 2" descr="cn8tr086h02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07498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1" name="Picture 3" descr="cn8tr086h01"/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402013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9575" y="4419600"/>
            <a:ext cx="4924425" cy="762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>
                <a:solidFill>
                  <a:schemeClr val="hlink"/>
                </a:solidFill>
                <a:latin typeface="Times New Roman" pitchFamily="18" charset="0"/>
              </a:rPr>
              <a:t>Hình 25.1:</a:t>
            </a:r>
            <a:r>
              <a:rPr lang="en-US" sz="2200">
                <a:solidFill>
                  <a:srgbClr val="BF7300"/>
                </a:solidFill>
                <a:latin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</a:rPr>
              <a:t>Các mối ghép</a:t>
            </a:r>
          </a:p>
          <a:p>
            <a:pPr algn="ctr" eaLnBrk="1" hangingPunct="1"/>
            <a:r>
              <a:rPr lang="en-US" sz="2200">
                <a:latin typeface="Times New Roman" pitchFamily="18" charset="0"/>
              </a:rPr>
              <a:t>a) Mối ghép hàn ; b) Mối ghép ren</a:t>
            </a:r>
          </a:p>
        </p:txBody>
      </p:sp>
      <p:sp>
        <p:nvSpPr>
          <p:cNvPr id="139273" name="TextBox 5"/>
          <p:cNvSpPr txBox="1">
            <a:spLocks noChangeArrowheads="1"/>
          </p:cNvSpPr>
          <p:nvPr/>
        </p:nvSpPr>
        <p:spPr bwMode="auto">
          <a:xfrm>
            <a:off x="1447800" y="3810000"/>
            <a:ext cx="671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(a)</a:t>
            </a:r>
          </a:p>
        </p:txBody>
      </p:sp>
      <p:sp>
        <p:nvSpPr>
          <p:cNvPr id="139274" name="TextBox 6"/>
          <p:cNvSpPr txBox="1">
            <a:spLocks noChangeArrowheads="1"/>
          </p:cNvSpPr>
          <p:nvPr/>
        </p:nvSpPr>
        <p:spPr bwMode="auto">
          <a:xfrm>
            <a:off x="5791200" y="3886200"/>
            <a:ext cx="1539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(b)</a:t>
            </a:r>
          </a:p>
        </p:txBody>
      </p:sp>
      <p:grpSp>
        <p:nvGrpSpPr>
          <p:cNvPr id="139275" name="Group 15"/>
          <p:cNvGrpSpPr>
            <a:grpSpLocks/>
          </p:cNvGrpSpPr>
          <p:nvPr/>
        </p:nvGrpSpPr>
        <p:grpSpPr bwMode="auto">
          <a:xfrm>
            <a:off x="5257800" y="838200"/>
            <a:ext cx="1181100" cy="1136650"/>
            <a:chOff x="4288971" y="1501363"/>
            <a:chExt cx="1600200" cy="1447800"/>
          </a:xfrm>
        </p:grpSpPr>
        <p:sp>
          <p:nvSpPr>
            <p:cNvPr id="139276" name="TextBox 7"/>
            <p:cNvSpPr txBox="1">
              <a:spLocks noChangeArrowheads="1"/>
            </p:cNvSpPr>
            <p:nvPr/>
          </p:nvSpPr>
          <p:spPr bwMode="auto">
            <a:xfrm>
              <a:off x="4288971" y="1501363"/>
              <a:ext cx="1294785" cy="505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A327E"/>
                  </a:solidFill>
                </a:rPr>
                <a:t>Đai ốc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5203064" y="1962394"/>
              <a:ext cx="686107" cy="986769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9278" name="Group 16"/>
          <p:cNvGrpSpPr>
            <a:grpSpLocks/>
          </p:cNvGrpSpPr>
          <p:nvPr/>
        </p:nvGrpSpPr>
        <p:grpSpPr bwMode="auto">
          <a:xfrm>
            <a:off x="2209800" y="1219200"/>
            <a:ext cx="1812925" cy="1430338"/>
            <a:chOff x="6766236" y="1761225"/>
            <a:chExt cx="2014398" cy="1578485"/>
          </a:xfrm>
        </p:grpSpPr>
        <p:sp>
          <p:nvSpPr>
            <p:cNvPr id="139279" name="TextBox 10"/>
            <p:cNvSpPr txBox="1">
              <a:spLocks noChangeArrowheads="1"/>
            </p:cNvSpPr>
            <p:nvPr/>
          </p:nvSpPr>
          <p:spPr bwMode="auto">
            <a:xfrm>
              <a:off x="7009657" y="1761225"/>
              <a:ext cx="1770977" cy="5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F0066"/>
                  </a:solidFill>
                </a:rPr>
                <a:t>Mối hàn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H="1">
              <a:off x="6766236" y="2223733"/>
              <a:ext cx="1128910" cy="1115977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9281" name="Group 17"/>
          <p:cNvGrpSpPr>
            <a:grpSpLocks/>
          </p:cNvGrpSpPr>
          <p:nvPr/>
        </p:nvGrpSpPr>
        <p:grpSpPr bwMode="auto">
          <a:xfrm>
            <a:off x="6934200" y="762000"/>
            <a:ext cx="1485900" cy="1241425"/>
            <a:chOff x="6766236" y="1761225"/>
            <a:chExt cx="2014398" cy="1578485"/>
          </a:xfrm>
        </p:grpSpPr>
        <p:sp>
          <p:nvSpPr>
            <p:cNvPr id="139282" name="TextBox 18"/>
            <p:cNvSpPr txBox="1">
              <a:spLocks noChangeArrowheads="1"/>
            </p:cNvSpPr>
            <p:nvPr/>
          </p:nvSpPr>
          <p:spPr bwMode="auto">
            <a:xfrm>
              <a:off x="7011579" y="1761225"/>
              <a:ext cx="1769055" cy="89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A327E"/>
                  </a:solidFill>
                </a:rPr>
                <a:t>Vòng </a:t>
              </a:r>
              <a:r>
                <a:rPr lang="vi-VN" sz="2000">
                  <a:solidFill>
                    <a:srgbClr val="FA327E"/>
                  </a:solidFill>
                </a:rPr>
                <a:t>đệm</a:t>
              </a:r>
              <a:endParaRPr lang="en-US" sz="2000">
                <a:solidFill>
                  <a:srgbClr val="FA327E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>
              <a:off x="6766236" y="2223467"/>
              <a:ext cx="1127719" cy="1116243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9284" name="Group 24"/>
          <p:cNvGrpSpPr>
            <a:grpSpLocks/>
          </p:cNvGrpSpPr>
          <p:nvPr/>
        </p:nvGrpSpPr>
        <p:grpSpPr bwMode="auto">
          <a:xfrm>
            <a:off x="7772400" y="2895600"/>
            <a:ext cx="1068388" cy="1620838"/>
            <a:chOff x="7483276" y="4922687"/>
            <a:chExt cx="1449758" cy="2064483"/>
          </a:xfrm>
        </p:grpSpPr>
        <p:sp>
          <p:nvSpPr>
            <p:cNvPr id="139285" name="TextBox 20"/>
            <p:cNvSpPr txBox="1">
              <a:spLocks noChangeArrowheads="1"/>
            </p:cNvSpPr>
            <p:nvPr/>
          </p:nvSpPr>
          <p:spPr bwMode="auto">
            <a:xfrm>
              <a:off x="7483276" y="5939763"/>
              <a:ext cx="1449758" cy="104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A327E"/>
                  </a:solidFill>
                </a:rPr>
                <a:t>Chi tiết 2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7483276" y="4922687"/>
              <a:ext cx="762577" cy="1097957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9287" name="Group 30"/>
          <p:cNvGrpSpPr>
            <a:grpSpLocks/>
          </p:cNvGrpSpPr>
          <p:nvPr/>
        </p:nvGrpSpPr>
        <p:grpSpPr bwMode="auto">
          <a:xfrm>
            <a:off x="7772400" y="1447800"/>
            <a:ext cx="1371600" cy="590550"/>
            <a:chOff x="7649028" y="2800447"/>
            <a:chExt cx="1497111" cy="1163056"/>
          </a:xfrm>
        </p:grpSpPr>
        <p:sp>
          <p:nvSpPr>
            <p:cNvPr id="139288" name="TextBox 26"/>
            <p:cNvSpPr txBox="1">
              <a:spLocks noChangeArrowheads="1"/>
            </p:cNvSpPr>
            <p:nvPr/>
          </p:nvSpPr>
          <p:spPr bwMode="auto">
            <a:xfrm>
              <a:off x="7695813" y="2800447"/>
              <a:ext cx="1450326" cy="78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A327E"/>
                  </a:solidFill>
                </a:rPr>
                <a:t>Chi tiết 1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flipV="1">
              <a:off x="7649028" y="3219397"/>
              <a:ext cx="802272" cy="744106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9290" name="Group 36"/>
          <p:cNvGrpSpPr>
            <a:grpSpLocks/>
          </p:cNvGrpSpPr>
          <p:nvPr/>
        </p:nvGrpSpPr>
        <p:grpSpPr bwMode="auto">
          <a:xfrm>
            <a:off x="4648200" y="3505200"/>
            <a:ext cx="1698625" cy="954088"/>
            <a:chOff x="3641271" y="5334000"/>
            <a:chExt cx="2302329" cy="1211773"/>
          </a:xfrm>
        </p:grpSpPr>
        <p:sp>
          <p:nvSpPr>
            <p:cNvPr id="139291" name="TextBox 31"/>
            <p:cNvSpPr txBox="1">
              <a:spLocks noChangeArrowheads="1"/>
            </p:cNvSpPr>
            <p:nvPr/>
          </p:nvSpPr>
          <p:spPr bwMode="auto">
            <a:xfrm>
              <a:off x="3641271" y="5501350"/>
              <a:ext cx="1295329" cy="104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A327E"/>
                  </a:solidFill>
                </a:rPr>
                <a:t>Bu lông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>
              <a:off x="4801043" y="5334000"/>
              <a:ext cx="1142557" cy="457692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9293" name="Group 37"/>
          <p:cNvGrpSpPr>
            <a:grpSpLocks/>
          </p:cNvGrpSpPr>
          <p:nvPr/>
        </p:nvGrpSpPr>
        <p:grpSpPr bwMode="auto">
          <a:xfrm>
            <a:off x="1828800" y="838200"/>
            <a:ext cx="1449388" cy="1162050"/>
            <a:chOff x="7696381" y="2800447"/>
            <a:chExt cx="1449758" cy="1163056"/>
          </a:xfrm>
        </p:grpSpPr>
        <p:sp>
          <p:nvSpPr>
            <p:cNvPr id="139294" name="TextBox 38"/>
            <p:cNvSpPr txBox="1">
              <a:spLocks noChangeArrowheads="1"/>
            </p:cNvSpPr>
            <p:nvPr/>
          </p:nvSpPr>
          <p:spPr bwMode="auto">
            <a:xfrm>
              <a:off x="7696381" y="2800447"/>
              <a:ext cx="1449758" cy="45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A327E"/>
                  </a:solidFill>
                </a:rPr>
                <a:t>Chi tiết 1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V="1">
              <a:off x="8048896" y="3218321"/>
              <a:ext cx="401741" cy="745182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9296" name="Group 49"/>
          <p:cNvGrpSpPr>
            <a:grpSpLocks/>
          </p:cNvGrpSpPr>
          <p:nvPr/>
        </p:nvGrpSpPr>
        <p:grpSpPr bwMode="auto">
          <a:xfrm>
            <a:off x="3124200" y="1752600"/>
            <a:ext cx="1627188" cy="1108075"/>
            <a:chOff x="3173531" y="2384508"/>
            <a:chExt cx="1627069" cy="1107603"/>
          </a:xfrm>
        </p:grpSpPr>
        <p:cxnSp>
          <p:nvCxnSpPr>
            <p:cNvPr id="44" name="Straight Connector 43"/>
            <p:cNvCxnSpPr/>
            <p:nvPr/>
          </p:nvCxnSpPr>
          <p:spPr bwMode="auto">
            <a:xfrm flipV="1">
              <a:off x="3173531" y="2800256"/>
              <a:ext cx="712736" cy="691855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9298" name="TextBox 46"/>
            <p:cNvSpPr txBox="1">
              <a:spLocks noChangeArrowheads="1"/>
            </p:cNvSpPr>
            <p:nvPr/>
          </p:nvSpPr>
          <p:spPr bwMode="auto">
            <a:xfrm>
              <a:off x="3351318" y="2384508"/>
              <a:ext cx="1449282" cy="457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F0066"/>
                  </a:solidFill>
                </a:rPr>
                <a:t>Chi tiết 2</a:t>
              </a:r>
            </a:p>
          </p:txBody>
        </p:sp>
      </p:grpSp>
      <p:sp>
        <p:nvSpPr>
          <p:cNvPr id="139299" name="AutoShape 35"/>
          <p:cNvSpPr>
            <a:spLocks noChangeArrowheads="1"/>
          </p:cNvSpPr>
          <p:nvPr/>
        </p:nvSpPr>
        <p:spPr bwMode="auto">
          <a:xfrm>
            <a:off x="152400" y="4648200"/>
            <a:ext cx="4572000" cy="1600200"/>
          </a:xfrm>
          <a:prstGeom prst="cloudCallout">
            <a:avLst>
              <a:gd name="adj1" fmla="val 43125"/>
              <a:gd name="adj2" fmla="val -91468"/>
            </a:avLst>
          </a:prstGeom>
          <a:gradFill rotWithShape="1">
            <a:gsLst>
              <a:gs pos="0">
                <a:srgbClr val="0066FF">
                  <a:gamma/>
                  <a:shade val="4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Muèn th¸o rêi c¸c chi tiÕt trªn, ta lµm thÕ nµo</a:t>
            </a: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139300" name="Text Box 36"/>
          <p:cNvSpPr txBox="1">
            <a:spLocks noChangeArrowheads="1"/>
          </p:cNvSpPr>
          <p:nvPr/>
        </p:nvSpPr>
        <p:spPr bwMode="auto">
          <a:xfrm>
            <a:off x="304800" y="152400"/>
            <a:ext cx="822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.VnTimeH" pitchFamily="34" charset="0"/>
              </a:rPr>
              <a:t>TiÕt 23  Mèi ghÐp cè ®Þnh – Mèi ghÐp kh«ng th¸o ®­îc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9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99" grpId="0" animBg="1"/>
      <p:bldP spid="13929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1"/>
          <p:cNvSpPr txBox="1">
            <a:spLocks noChangeArrowheads="1"/>
          </p:cNvSpPr>
          <p:nvPr/>
        </p:nvSpPr>
        <p:spPr bwMode="auto">
          <a:xfrm>
            <a:off x="228600" y="533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  <a:latin typeface=".VnTimeH" pitchFamily="34" charset="0"/>
              </a:rPr>
              <a:t>I. Mèi ghÐp cè ®Þnh</a:t>
            </a:r>
          </a:p>
        </p:txBody>
      </p:sp>
      <p:sp>
        <p:nvSpPr>
          <p:cNvPr id="9" name="Up Arrow 8">
            <a:hlinkClick r:id="rId3" action="ppaction://hlinksldjump"/>
          </p:cNvPr>
          <p:cNvSpPr/>
          <p:nvPr/>
        </p:nvSpPr>
        <p:spPr bwMode="auto">
          <a:xfrm>
            <a:off x="3238500" y="1828800"/>
            <a:ext cx="410029" cy="381000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/>
          </a:p>
        </p:txBody>
      </p:sp>
      <p:pic>
        <p:nvPicPr>
          <p:cNvPr id="142342" name="Picture 2" descr="cn8tr086h02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07498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3" descr="cn8tr086h01"/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402013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4419600"/>
            <a:ext cx="4495800" cy="762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>
                <a:solidFill>
                  <a:schemeClr val="hlink"/>
                </a:solidFill>
                <a:latin typeface="Times New Roman" pitchFamily="18" charset="0"/>
              </a:rPr>
              <a:t>Hình 25.1:</a:t>
            </a:r>
            <a:r>
              <a:rPr lang="en-US" sz="2200">
                <a:solidFill>
                  <a:srgbClr val="BF7300"/>
                </a:solidFill>
                <a:latin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</a:rPr>
              <a:t>Các mối ghép</a:t>
            </a:r>
          </a:p>
          <a:p>
            <a:pPr algn="ctr" eaLnBrk="1" hangingPunct="1"/>
            <a:r>
              <a:rPr lang="en-US" sz="2200">
                <a:latin typeface="Times New Roman" pitchFamily="18" charset="0"/>
              </a:rPr>
              <a:t>a) Mối ghép hàn ; b) Mối ghép ren</a:t>
            </a:r>
          </a:p>
        </p:txBody>
      </p:sp>
      <p:sp>
        <p:nvSpPr>
          <p:cNvPr id="142345" name="TextBox 5"/>
          <p:cNvSpPr txBox="1">
            <a:spLocks noChangeArrowheads="1"/>
          </p:cNvSpPr>
          <p:nvPr/>
        </p:nvSpPr>
        <p:spPr bwMode="auto">
          <a:xfrm>
            <a:off x="1447800" y="3810000"/>
            <a:ext cx="671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(a)</a:t>
            </a:r>
          </a:p>
        </p:txBody>
      </p:sp>
      <p:sp>
        <p:nvSpPr>
          <p:cNvPr id="142346" name="TextBox 6"/>
          <p:cNvSpPr txBox="1">
            <a:spLocks noChangeArrowheads="1"/>
          </p:cNvSpPr>
          <p:nvPr/>
        </p:nvSpPr>
        <p:spPr bwMode="auto">
          <a:xfrm>
            <a:off x="5791200" y="3886200"/>
            <a:ext cx="1539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(b)</a:t>
            </a:r>
          </a:p>
        </p:txBody>
      </p:sp>
      <p:grpSp>
        <p:nvGrpSpPr>
          <p:cNvPr id="142347" name="Group 15"/>
          <p:cNvGrpSpPr>
            <a:grpSpLocks/>
          </p:cNvGrpSpPr>
          <p:nvPr/>
        </p:nvGrpSpPr>
        <p:grpSpPr bwMode="auto">
          <a:xfrm>
            <a:off x="5257800" y="838200"/>
            <a:ext cx="1181100" cy="1136650"/>
            <a:chOff x="4288971" y="1501363"/>
            <a:chExt cx="1600200" cy="1447800"/>
          </a:xfrm>
        </p:grpSpPr>
        <p:sp>
          <p:nvSpPr>
            <p:cNvPr id="142348" name="TextBox 7"/>
            <p:cNvSpPr txBox="1">
              <a:spLocks noChangeArrowheads="1"/>
            </p:cNvSpPr>
            <p:nvPr/>
          </p:nvSpPr>
          <p:spPr bwMode="auto">
            <a:xfrm>
              <a:off x="4288971" y="1501363"/>
              <a:ext cx="1294785" cy="505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A327E"/>
                  </a:solidFill>
                </a:rPr>
                <a:t>Đai ốc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5203064" y="1962394"/>
              <a:ext cx="686107" cy="986769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2350" name="Group 16"/>
          <p:cNvGrpSpPr>
            <a:grpSpLocks/>
          </p:cNvGrpSpPr>
          <p:nvPr/>
        </p:nvGrpSpPr>
        <p:grpSpPr bwMode="auto">
          <a:xfrm>
            <a:off x="2209800" y="1219200"/>
            <a:ext cx="1812925" cy="1430338"/>
            <a:chOff x="6766236" y="1761225"/>
            <a:chExt cx="2014398" cy="1578485"/>
          </a:xfrm>
        </p:grpSpPr>
        <p:sp>
          <p:nvSpPr>
            <p:cNvPr id="142351" name="TextBox 10"/>
            <p:cNvSpPr txBox="1">
              <a:spLocks noChangeArrowheads="1"/>
            </p:cNvSpPr>
            <p:nvPr/>
          </p:nvSpPr>
          <p:spPr bwMode="auto">
            <a:xfrm>
              <a:off x="7009657" y="1761225"/>
              <a:ext cx="1770977" cy="5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F0066"/>
                  </a:solidFill>
                </a:rPr>
                <a:t>Mối hàn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H="1">
              <a:off x="6766236" y="2223733"/>
              <a:ext cx="1128910" cy="1115977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2353" name="Group 17"/>
          <p:cNvGrpSpPr>
            <a:grpSpLocks/>
          </p:cNvGrpSpPr>
          <p:nvPr/>
        </p:nvGrpSpPr>
        <p:grpSpPr bwMode="auto">
          <a:xfrm>
            <a:off x="6934200" y="762000"/>
            <a:ext cx="1485900" cy="1241425"/>
            <a:chOff x="6766236" y="1761225"/>
            <a:chExt cx="2014398" cy="1578485"/>
          </a:xfrm>
        </p:grpSpPr>
        <p:sp>
          <p:nvSpPr>
            <p:cNvPr id="142354" name="TextBox 18"/>
            <p:cNvSpPr txBox="1">
              <a:spLocks noChangeArrowheads="1"/>
            </p:cNvSpPr>
            <p:nvPr/>
          </p:nvSpPr>
          <p:spPr bwMode="auto">
            <a:xfrm>
              <a:off x="7011579" y="1761225"/>
              <a:ext cx="1769055" cy="89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A327E"/>
                  </a:solidFill>
                </a:rPr>
                <a:t>Vòng </a:t>
              </a:r>
              <a:r>
                <a:rPr lang="vi-VN" sz="2000">
                  <a:solidFill>
                    <a:srgbClr val="FA327E"/>
                  </a:solidFill>
                </a:rPr>
                <a:t>đệm</a:t>
              </a:r>
              <a:endParaRPr lang="en-US" sz="2000">
                <a:solidFill>
                  <a:srgbClr val="FA327E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>
              <a:off x="6766236" y="2223467"/>
              <a:ext cx="1127719" cy="1116243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2356" name="Group 24"/>
          <p:cNvGrpSpPr>
            <a:grpSpLocks/>
          </p:cNvGrpSpPr>
          <p:nvPr/>
        </p:nvGrpSpPr>
        <p:grpSpPr bwMode="auto">
          <a:xfrm>
            <a:off x="7848600" y="2895600"/>
            <a:ext cx="1068388" cy="1620838"/>
            <a:chOff x="7483276" y="4922687"/>
            <a:chExt cx="1449758" cy="2064483"/>
          </a:xfrm>
        </p:grpSpPr>
        <p:sp>
          <p:nvSpPr>
            <p:cNvPr id="142357" name="TextBox 20"/>
            <p:cNvSpPr txBox="1">
              <a:spLocks noChangeArrowheads="1"/>
            </p:cNvSpPr>
            <p:nvPr/>
          </p:nvSpPr>
          <p:spPr bwMode="auto">
            <a:xfrm>
              <a:off x="7483276" y="5939763"/>
              <a:ext cx="1449758" cy="104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A327E"/>
                  </a:solidFill>
                </a:rPr>
                <a:t>Chi tiết 2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7483276" y="4922687"/>
              <a:ext cx="762577" cy="1097957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2359" name="Group 30"/>
          <p:cNvGrpSpPr>
            <a:grpSpLocks/>
          </p:cNvGrpSpPr>
          <p:nvPr/>
        </p:nvGrpSpPr>
        <p:grpSpPr bwMode="auto">
          <a:xfrm>
            <a:off x="7772400" y="1447800"/>
            <a:ext cx="1371600" cy="590550"/>
            <a:chOff x="7649028" y="2800447"/>
            <a:chExt cx="1497111" cy="1163056"/>
          </a:xfrm>
        </p:grpSpPr>
        <p:sp>
          <p:nvSpPr>
            <p:cNvPr id="142360" name="TextBox 26"/>
            <p:cNvSpPr txBox="1">
              <a:spLocks noChangeArrowheads="1"/>
            </p:cNvSpPr>
            <p:nvPr/>
          </p:nvSpPr>
          <p:spPr bwMode="auto">
            <a:xfrm>
              <a:off x="7695813" y="2800447"/>
              <a:ext cx="1450326" cy="78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A327E"/>
                  </a:solidFill>
                </a:rPr>
                <a:t>Chi tiết 1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flipV="1">
              <a:off x="7649028" y="3219397"/>
              <a:ext cx="802272" cy="744106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2362" name="Group 36"/>
          <p:cNvGrpSpPr>
            <a:grpSpLocks/>
          </p:cNvGrpSpPr>
          <p:nvPr/>
        </p:nvGrpSpPr>
        <p:grpSpPr bwMode="auto">
          <a:xfrm>
            <a:off x="4648200" y="3505200"/>
            <a:ext cx="1698625" cy="954088"/>
            <a:chOff x="3641271" y="5334000"/>
            <a:chExt cx="2302329" cy="1211773"/>
          </a:xfrm>
        </p:grpSpPr>
        <p:sp>
          <p:nvSpPr>
            <p:cNvPr id="142363" name="TextBox 31"/>
            <p:cNvSpPr txBox="1">
              <a:spLocks noChangeArrowheads="1"/>
            </p:cNvSpPr>
            <p:nvPr/>
          </p:nvSpPr>
          <p:spPr bwMode="auto">
            <a:xfrm>
              <a:off x="3641271" y="5501350"/>
              <a:ext cx="1295329" cy="104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A327E"/>
                  </a:solidFill>
                </a:rPr>
                <a:t>Bu lông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>
              <a:off x="4801043" y="5334000"/>
              <a:ext cx="1142557" cy="457692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2365" name="Group 37"/>
          <p:cNvGrpSpPr>
            <a:grpSpLocks/>
          </p:cNvGrpSpPr>
          <p:nvPr/>
        </p:nvGrpSpPr>
        <p:grpSpPr bwMode="auto">
          <a:xfrm>
            <a:off x="1828800" y="838200"/>
            <a:ext cx="1449388" cy="1162050"/>
            <a:chOff x="7696381" y="2800447"/>
            <a:chExt cx="1449758" cy="1163056"/>
          </a:xfrm>
        </p:grpSpPr>
        <p:sp>
          <p:nvSpPr>
            <p:cNvPr id="142366" name="TextBox 38"/>
            <p:cNvSpPr txBox="1">
              <a:spLocks noChangeArrowheads="1"/>
            </p:cNvSpPr>
            <p:nvPr/>
          </p:nvSpPr>
          <p:spPr bwMode="auto">
            <a:xfrm>
              <a:off x="7696381" y="2800447"/>
              <a:ext cx="1449758" cy="45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A327E"/>
                  </a:solidFill>
                </a:rPr>
                <a:t>Chi tiết 1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V="1">
              <a:off x="8048896" y="3218321"/>
              <a:ext cx="401741" cy="745182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2368" name="Group 49"/>
          <p:cNvGrpSpPr>
            <a:grpSpLocks/>
          </p:cNvGrpSpPr>
          <p:nvPr/>
        </p:nvGrpSpPr>
        <p:grpSpPr bwMode="auto">
          <a:xfrm>
            <a:off x="3124200" y="1752600"/>
            <a:ext cx="1627188" cy="1108075"/>
            <a:chOff x="3173531" y="2384508"/>
            <a:chExt cx="1627069" cy="1107603"/>
          </a:xfrm>
        </p:grpSpPr>
        <p:cxnSp>
          <p:nvCxnSpPr>
            <p:cNvPr id="44" name="Straight Connector 43"/>
            <p:cNvCxnSpPr/>
            <p:nvPr/>
          </p:nvCxnSpPr>
          <p:spPr bwMode="auto">
            <a:xfrm flipV="1">
              <a:off x="3173531" y="2800256"/>
              <a:ext cx="712736" cy="691855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2370" name="TextBox 46"/>
            <p:cNvSpPr txBox="1">
              <a:spLocks noChangeArrowheads="1"/>
            </p:cNvSpPr>
            <p:nvPr/>
          </p:nvSpPr>
          <p:spPr bwMode="auto">
            <a:xfrm>
              <a:off x="3351318" y="2384508"/>
              <a:ext cx="1449282" cy="457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F0066"/>
                  </a:solidFill>
                </a:rPr>
                <a:t>Chi tiết 2</a:t>
              </a:r>
            </a:p>
          </p:txBody>
        </p:sp>
      </p:grpSp>
      <p:sp>
        <p:nvSpPr>
          <p:cNvPr id="142371" name="Text Box 35"/>
          <p:cNvSpPr txBox="1">
            <a:spLocks noChangeArrowheads="1"/>
          </p:cNvSpPr>
          <p:nvPr/>
        </p:nvSpPr>
        <p:spPr bwMode="auto">
          <a:xfrm>
            <a:off x="304800" y="152400"/>
            <a:ext cx="822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.VnTimeH" pitchFamily="34" charset="0"/>
              </a:rPr>
              <a:t>TiÕt 23  Mèi ghÐp cè ®Þnh – Mèi ghÐp kh«ng th¸o ®­îc</a:t>
            </a:r>
          </a:p>
        </p:txBody>
      </p:sp>
      <p:sp>
        <p:nvSpPr>
          <p:cNvPr id="142373" name="AutoShape 37"/>
          <p:cNvSpPr>
            <a:spLocks noChangeArrowheads="1"/>
          </p:cNvSpPr>
          <p:nvPr/>
        </p:nvSpPr>
        <p:spPr bwMode="auto">
          <a:xfrm>
            <a:off x="228600" y="4343400"/>
            <a:ext cx="4495800" cy="20574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0">
                <a:solidFill>
                  <a:schemeClr val="hlink"/>
                </a:solidFill>
                <a:latin typeface=".VnTime" pitchFamily="34" charset="0"/>
              </a:rPr>
              <a:t>- Mèi ghÐp b»ng ren th¸o ®­îc,</a:t>
            </a:r>
          </a:p>
          <a:p>
            <a:pPr algn="ctr"/>
            <a:r>
              <a:rPr lang="en-US" sz="2400" b="0">
                <a:solidFill>
                  <a:schemeClr val="hlink"/>
                </a:solidFill>
                <a:latin typeface=".VnTime" pitchFamily="34" charset="0"/>
              </a:rPr>
              <a:t> cßn mèi ghÐp b»ng hµn khi muèn</a:t>
            </a:r>
          </a:p>
          <a:p>
            <a:pPr algn="ctr"/>
            <a:r>
              <a:rPr lang="en-US" sz="2400" b="0">
                <a:solidFill>
                  <a:schemeClr val="hlink"/>
                </a:solidFill>
                <a:latin typeface=".VnTime" pitchFamily="34" charset="0"/>
              </a:rPr>
              <a:t> th¸o rêi b¾t buéc ph¶I ph¸ bá mét </a:t>
            </a:r>
          </a:p>
          <a:p>
            <a:pPr algn="ctr"/>
            <a:r>
              <a:rPr lang="en-US" sz="2400" b="0">
                <a:solidFill>
                  <a:schemeClr val="hlink"/>
                </a:solidFill>
                <a:latin typeface=".VnTime" pitchFamily="34" charset="0"/>
              </a:rPr>
              <a:t>thµnh phÇn nµo ®ã cña mèi ghÐp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31"/>
          <p:cNvSpPr txBox="1">
            <a:spLocks noChangeArrowheads="1"/>
          </p:cNvSpPr>
          <p:nvPr/>
        </p:nvSpPr>
        <p:spPr bwMode="auto">
          <a:xfrm>
            <a:off x="228600" y="533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  <a:latin typeface=".VnTimeH" pitchFamily="34" charset="0"/>
              </a:rPr>
              <a:t>I. Mèi ghÐp cè ®Þnh</a:t>
            </a:r>
          </a:p>
        </p:txBody>
      </p:sp>
      <p:sp>
        <p:nvSpPr>
          <p:cNvPr id="9" name="Up Arrow 8">
            <a:hlinkClick r:id="rId3" action="ppaction://hlinksldjump"/>
          </p:cNvPr>
          <p:cNvSpPr/>
          <p:nvPr/>
        </p:nvSpPr>
        <p:spPr bwMode="auto">
          <a:xfrm>
            <a:off x="3238500" y="1828800"/>
            <a:ext cx="410029" cy="381000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/>
          </a:p>
        </p:txBody>
      </p:sp>
      <p:pic>
        <p:nvPicPr>
          <p:cNvPr id="147462" name="Picture 2" descr="cn8tr086h02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07498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3" name="Picture 3" descr="cn8tr086h01"/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402013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9575" y="4419600"/>
            <a:ext cx="4924425" cy="762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>
                <a:solidFill>
                  <a:schemeClr val="hlink"/>
                </a:solidFill>
                <a:latin typeface="Times New Roman" pitchFamily="18" charset="0"/>
              </a:rPr>
              <a:t>Hình 25.1:</a:t>
            </a:r>
            <a:r>
              <a:rPr lang="en-US" sz="2200">
                <a:solidFill>
                  <a:srgbClr val="BF7300"/>
                </a:solidFill>
                <a:latin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</a:rPr>
              <a:t>Các mối ghép</a:t>
            </a:r>
          </a:p>
          <a:p>
            <a:pPr algn="ctr" eaLnBrk="1" hangingPunct="1"/>
            <a:r>
              <a:rPr lang="en-US" sz="2200">
                <a:latin typeface="Times New Roman" pitchFamily="18" charset="0"/>
              </a:rPr>
              <a:t>a) Mối ghép hàn ; b) Mối ghép ren</a:t>
            </a:r>
          </a:p>
        </p:txBody>
      </p:sp>
      <p:sp>
        <p:nvSpPr>
          <p:cNvPr id="147465" name="TextBox 5"/>
          <p:cNvSpPr txBox="1">
            <a:spLocks noChangeArrowheads="1"/>
          </p:cNvSpPr>
          <p:nvPr/>
        </p:nvSpPr>
        <p:spPr bwMode="auto">
          <a:xfrm>
            <a:off x="1447800" y="3810000"/>
            <a:ext cx="671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(a)</a:t>
            </a:r>
          </a:p>
        </p:txBody>
      </p:sp>
      <p:sp>
        <p:nvSpPr>
          <p:cNvPr id="147466" name="TextBox 6"/>
          <p:cNvSpPr txBox="1">
            <a:spLocks noChangeArrowheads="1"/>
          </p:cNvSpPr>
          <p:nvPr/>
        </p:nvSpPr>
        <p:spPr bwMode="auto">
          <a:xfrm>
            <a:off x="5791200" y="3886200"/>
            <a:ext cx="1539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(b)</a:t>
            </a:r>
          </a:p>
        </p:txBody>
      </p:sp>
      <p:grpSp>
        <p:nvGrpSpPr>
          <p:cNvPr id="147467" name="Group 15"/>
          <p:cNvGrpSpPr>
            <a:grpSpLocks/>
          </p:cNvGrpSpPr>
          <p:nvPr/>
        </p:nvGrpSpPr>
        <p:grpSpPr bwMode="auto">
          <a:xfrm>
            <a:off x="5257800" y="838200"/>
            <a:ext cx="1181100" cy="1136650"/>
            <a:chOff x="4288971" y="1501363"/>
            <a:chExt cx="1600200" cy="1447800"/>
          </a:xfrm>
        </p:grpSpPr>
        <p:sp>
          <p:nvSpPr>
            <p:cNvPr id="147468" name="TextBox 7"/>
            <p:cNvSpPr txBox="1">
              <a:spLocks noChangeArrowheads="1"/>
            </p:cNvSpPr>
            <p:nvPr/>
          </p:nvSpPr>
          <p:spPr bwMode="auto">
            <a:xfrm>
              <a:off x="4288971" y="1501363"/>
              <a:ext cx="1294785" cy="505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A327E"/>
                  </a:solidFill>
                </a:rPr>
                <a:t>Đai ốc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5203064" y="1962394"/>
              <a:ext cx="686107" cy="986769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7470" name="Group 16"/>
          <p:cNvGrpSpPr>
            <a:grpSpLocks/>
          </p:cNvGrpSpPr>
          <p:nvPr/>
        </p:nvGrpSpPr>
        <p:grpSpPr bwMode="auto">
          <a:xfrm>
            <a:off x="2209800" y="1219200"/>
            <a:ext cx="1812925" cy="1430338"/>
            <a:chOff x="6766236" y="1761225"/>
            <a:chExt cx="2014398" cy="1578485"/>
          </a:xfrm>
        </p:grpSpPr>
        <p:sp>
          <p:nvSpPr>
            <p:cNvPr id="147471" name="TextBox 10"/>
            <p:cNvSpPr txBox="1">
              <a:spLocks noChangeArrowheads="1"/>
            </p:cNvSpPr>
            <p:nvPr/>
          </p:nvSpPr>
          <p:spPr bwMode="auto">
            <a:xfrm>
              <a:off x="7009657" y="1761225"/>
              <a:ext cx="1770977" cy="5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F0066"/>
                  </a:solidFill>
                </a:rPr>
                <a:t>Mối hàn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H="1">
              <a:off x="6766236" y="2223733"/>
              <a:ext cx="1128910" cy="1115977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7473" name="Group 17"/>
          <p:cNvGrpSpPr>
            <a:grpSpLocks/>
          </p:cNvGrpSpPr>
          <p:nvPr/>
        </p:nvGrpSpPr>
        <p:grpSpPr bwMode="auto">
          <a:xfrm>
            <a:off x="6934200" y="762000"/>
            <a:ext cx="1485900" cy="1241425"/>
            <a:chOff x="6766236" y="1761225"/>
            <a:chExt cx="2014398" cy="1578485"/>
          </a:xfrm>
        </p:grpSpPr>
        <p:sp>
          <p:nvSpPr>
            <p:cNvPr id="147474" name="TextBox 18"/>
            <p:cNvSpPr txBox="1">
              <a:spLocks noChangeArrowheads="1"/>
            </p:cNvSpPr>
            <p:nvPr/>
          </p:nvSpPr>
          <p:spPr bwMode="auto">
            <a:xfrm>
              <a:off x="7011579" y="1761225"/>
              <a:ext cx="1769055" cy="89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A327E"/>
                  </a:solidFill>
                </a:rPr>
                <a:t>Vòng </a:t>
              </a:r>
              <a:r>
                <a:rPr lang="vi-VN" sz="2000">
                  <a:solidFill>
                    <a:srgbClr val="FA327E"/>
                  </a:solidFill>
                </a:rPr>
                <a:t>đệm</a:t>
              </a:r>
              <a:endParaRPr lang="en-US" sz="2000">
                <a:solidFill>
                  <a:srgbClr val="FA327E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>
              <a:off x="6766236" y="2223467"/>
              <a:ext cx="1127719" cy="1116243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7476" name="Group 24"/>
          <p:cNvGrpSpPr>
            <a:grpSpLocks/>
          </p:cNvGrpSpPr>
          <p:nvPr/>
        </p:nvGrpSpPr>
        <p:grpSpPr bwMode="auto">
          <a:xfrm>
            <a:off x="7772400" y="2895600"/>
            <a:ext cx="1068388" cy="1620838"/>
            <a:chOff x="7483276" y="4922687"/>
            <a:chExt cx="1449758" cy="2064483"/>
          </a:xfrm>
        </p:grpSpPr>
        <p:sp>
          <p:nvSpPr>
            <p:cNvPr id="147477" name="TextBox 20"/>
            <p:cNvSpPr txBox="1">
              <a:spLocks noChangeArrowheads="1"/>
            </p:cNvSpPr>
            <p:nvPr/>
          </p:nvSpPr>
          <p:spPr bwMode="auto">
            <a:xfrm>
              <a:off x="7483276" y="5939763"/>
              <a:ext cx="1449758" cy="104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A327E"/>
                  </a:solidFill>
                </a:rPr>
                <a:t>Chi tiết 2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7483276" y="4922687"/>
              <a:ext cx="762577" cy="1097957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7479" name="Group 30"/>
          <p:cNvGrpSpPr>
            <a:grpSpLocks/>
          </p:cNvGrpSpPr>
          <p:nvPr/>
        </p:nvGrpSpPr>
        <p:grpSpPr bwMode="auto">
          <a:xfrm>
            <a:off x="7772400" y="1447800"/>
            <a:ext cx="1371600" cy="590550"/>
            <a:chOff x="7649028" y="2800447"/>
            <a:chExt cx="1497111" cy="1163056"/>
          </a:xfrm>
        </p:grpSpPr>
        <p:sp>
          <p:nvSpPr>
            <p:cNvPr id="147480" name="TextBox 26"/>
            <p:cNvSpPr txBox="1">
              <a:spLocks noChangeArrowheads="1"/>
            </p:cNvSpPr>
            <p:nvPr/>
          </p:nvSpPr>
          <p:spPr bwMode="auto">
            <a:xfrm>
              <a:off x="7695813" y="2800447"/>
              <a:ext cx="1450326" cy="78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A327E"/>
                  </a:solidFill>
                </a:rPr>
                <a:t>Chi tiết 1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flipV="1">
              <a:off x="7649028" y="3219397"/>
              <a:ext cx="802272" cy="744106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7482" name="Group 36"/>
          <p:cNvGrpSpPr>
            <a:grpSpLocks/>
          </p:cNvGrpSpPr>
          <p:nvPr/>
        </p:nvGrpSpPr>
        <p:grpSpPr bwMode="auto">
          <a:xfrm>
            <a:off x="4648200" y="3505200"/>
            <a:ext cx="1698625" cy="954088"/>
            <a:chOff x="3641271" y="5334000"/>
            <a:chExt cx="2302329" cy="1211773"/>
          </a:xfrm>
        </p:grpSpPr>
        <p:sp>
          <p:nvSpPr>
            <p:cNvPr id="147483" name="TextBox 31"/>
            <p:cNvSpPr txBox="1">
              <a:spLocks noChangeArrowheads="1"/>
            </p:cNvSpPr>
            <p:nvPr/>
          </p:nvSpPr>
          <p:spPr bwMode="auto">
            <a:xfrm>
              <a:off x="3641271" y="5501350"/>
              <a:ext cx="1295329" cy="104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A327E"/>
                  </a:solidFill>
                </a:rPr>
                <a:t>Bu lông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>
              <a:off x="4801043" y="5334000"/>
              <a:ext cx="1142557" cy="457692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7485" name="Group 37"/>
          <p:cNvGrpSpPr>
            <a:grpSpLocks/>
          </p:cNvGrpSpPr>
          <p:nvPr/>
        </p:nvGrpSpPr>
        <p:grpSpPr bwMode="auto">
          <a:xfrm>
            <a:off x="1828800" y="838200"/>
            <a:ext cx="1449388" cy="1162050"/>
            <a:chOff x="7696381" y="2800447"/>
            <a:chExt cx="1449758" cy="1163056"/>
          </a:xfrm>
        </p:grpSpPr>
        <p:sp>
          <p:nvSpPr>
            <p:cNvPr id="147486" name="TextBox 38"/>
            <p:cNvSpPr txBox="1">
              <a:spLocks noChangeArrowheads="1"/>
            </p:cNvSpPr>
            <p:nvPr/>
          </p:nvSpPr>
          <p:spPr bwMode="auto">
            <a:xfrm>
              <a:off x="7696381" y="2800447"/>
              <a:ext cx="1449758" cy="45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A327E"/>
                  </a:solidFill>
                </a:rPr>
                <a:t>Chi tiết 1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V="1">
              <a:off x="8048896" y="3218321"/>
              <a:ext cx="401741" cy="745182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7488" name="Group 49"/>
          <p:cNvGrpSpPr>
            <a:grpSpLocks/>
          </p:cNvGrpSpPr>
          <p:nvPr/>
        </p:nvGrpSpPr>
        <p:grpSpPr bwMode="auto">
          <a:xfrm>
            <a:off x="3124200" y="1752600"/>
            <a:ext cx="1627188" cy="1108075"/>
            <a:chOff x="3173531" y="2384508"/>
            <a:chExt cx="1627069" cy="1107603"/>
          </a:xfrm>
        </p:grpSpPr>
        <p:cxnSp>
          <p:nvCxnSpPr>
            <p:cNvPr id="44" name="Straight Connector 43"/>
            <p:cNvCxnSpPr/>
            <p:nvPr/>
          </p:nvCxnSpPr>
          <p:spPr bwMode="auto">
            <a:xfrm flipV="1">
              <a:off x="3173531" y="2800256"/>
              <a:ext cx="712736" cy="691855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7490" name="TextBox 46"/>
            <p:cNvSpPr txBox="1">
              <a:spLocks noChangeArrowheads="1"/>
            </p:cNvSpPr>
            <p:nvPr/>
          </p:nvSpPr>
          <p:spPr bwMode="auto">
            <a:xfrm>
              <a:off x="3351318" y="2384508"/>
              <a:ext cx="1449282" cy="457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0">
                  <a:solidFill>
                    <a:srgbClr val="FF0066"/>
                  </a:solidFill>
                </a:rPr>
                <a:t>Chi tiết 2</a:t>
              </a:r>
            </a:p>
          </p:txBody>
        </p:sp>
      </p:grpSp>
      <p:sp>
        <p:nvSpPr>
          <p:cNvPr id="147491" name="AutoShape 35"/>
          <p:cNvSpPr>
            <a:spLocks noChangeArrowheads="1"/>
          </p:cNvSpPr>
          <p:nvPr/>
        </p:nvSpPr>
        <p:spPr bwMode="auto">
          <a:xfrm>
            <a:off x="152400" y="4648200"/>
            <a:ext cx="4572000" cy="1600200"/>
          </a:xfrm>
          <a:prstGeom prst="cloudCallout">
            <a:avLst>
              <a:gd name="adj1" fmla="val 43125"/>
              <a:gd name="adj2" fmla="val -91468"/>
            </a:avLst>
          </a:prstGeom>
          <a:gradFill rotWithShape="1">
            <a:gsLst>
              <a:gs pos="0">
                <a:srgbClr val="0066FF">
                  <a:gamma/>
                  <a:shade val="4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Em h·y nh¾c l¹i thÕ nµo lµ mèi ghÐp cè ®Þnh?</a:t>
            </a:r>
            <a:endParaRPr lang="en-US" sz="24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47492" name="Text Box 36"/>
          <p:cNvSpPr txBox="1">
            <a:spLocks noChangeArrowheads="1"/>
          </p:cNvSpPr>
          <p:nvPr/>
        </p:nvSpPr>
        <p:spPr bwMode="auto">
          <a:xfrm>
            <a:off x="304800" y="152400"/>
            <a:ext cx="822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.VnTimeH" pitchFamily="34" charset="0"/>
              </a:rPr>
              <a:t>TiÕt 23  Mèi ghÐp cè ®Þnh – Mèi ghÐp kh«ng th¸o ®­îc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7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91" grpId="0" animBg="1"/>
      <p:bldP spid="147491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</TotalTime>
  <Words>3181</Words>
  <Application>Microsoft Office PowerPoint</Application>
  <PresentationFormat>On-screen Show (4:3)</PresentationFormat>
  <Paragraphs>496</Paragraphs>
  <Slides>40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2_Office Theme</vt:lpstr>
      <vt:lpstr>Slide 1</vt:lpstr>
      <vt:lpstr>ThÕ nµo lµ mèi ghÐp cè ®Þnh? Chóng gåm nh÷ng nh÷ng lo¹i nµo?</vt:lpstr>
      <vt:lpstr>Slide 3</vt:lpstr>
      <vt:lpstr>BÀI 25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MỐI GHÉP CỐ ĐỊNH MỐI GHÉP KHÔNG THÁO ĐƯỢC</dc:title>
  <dc:creator>User</dc:creator>
  <cp:lastModifiedBy>dell</cp:lastModifiedBy>
  <cp:revision>181</cp:revision>
  <dcterms:created xsi:type="dcterms:W3CDTF">2011-09-20T16:29:47Z</dcterms:created>
  <dcterms:modified xsi:type="dcterms:W3CDTF">2016-01-20T08:27:49Z</dcterms:modified>
</cp:coreProperties>
</file>